
<file path=[Content_Types].xml><?xml version="1.0" encoding="utf-8"?>
<Types xmlns="http://schemas.openxmlformats.org/package/2006/content-types">
  <Default Extension="png" ContentType="image/png"/>
  <Default Extension="mp3" ContentType="audio/m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8" r:id="rId2"/>
    <p:sldId id="311" r:id="rId3"/>
    <p:sldId id="398" r:id="rId4"/>
    <p:sldId id="399" r:id="rId5"/>
    <p:sldId id="400" r:id="rId6"/>
    <p:sldId id="402" r:id="rId7"/>
    <p:sldId id="403" r:id="rId8"/>
    <p:sldId id="404" r:id="rId9"/>
    <p:sldId id="374" r:id="rId10"/>
    <p:sldId id="405" r:id="rId11"/>
    <p:sldId id="406" r:id="rId12"/>
    <p:sldId id="407" r:id="rId13"/>
    <p:sldId id="408" r:id="rId14"/>
    <p:sldId id="409" r:id="rId15"/>
    <p:sldId id="410" r:id="rId16"/>
    <p:sldId id="411" r:id="rId17"/>
    <p:sldId id="401" r:id="rId18"/>
    <p:sldId id="413" r:id="rId19"/>
    <p:sldId id="414" r:id="rId20"/>
    <p:sldId id="415" r:id="rId21"/>
    <p:sldId id="416" r:id="rId22"/>
    <p:sldId id="417" r:id="rId23"/>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94660"/>
  </p:normalViewPr>
  <p:slideViewPr>
    <p:cSldViewPr snapToGrid="0">
      <p:cViewPr varScale="1">
        <p:scale>
          <a:sx n="84" d="100"/>
          <a:sy n="84" d="100"/>
        </p:scale>
        <p:origin x="114"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hr-HR"/>
              <a:t>Uredite stil naslova matrice</a:t>
            </a:r>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a:t>Kliknite da biste uredili stil podnaslova matrice</a:t>
            </a:r>
          </a:p>
        </p:txBody>
      </p:sp>
      <p:sp>
        <p:nvSpPr>
          <p:cNvPr id="4" name="Rezervirano mjesto datuma 3"/>
          <p:cNvSpPr>
            <a:spLocks noGrp="1"/>
          </p:cNvSpPr>
          <p:nvPr>
            <p:ph type="dt" sz="half" idx="10"/>
          </p:nvPr>
        </p:nvSpPr>
        <p:spPr/>
        <p:txBody>
          <a:bodyPr/>
          <a:lstStyle/>
          <a:p>
            <a:fld id="{5CC396C9-95FF-4AA8-AA7E-ECCCCDE58F2C}" type="datetimeFigureOut">
              <a:rPr lang="hr-HR" smtClean="0"/>
              <a:t>31.10.2020.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18956716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okomitog teksta 2"/>
          <p:cNvSpPr>
            <a:spLocks noGrp="1"/>
          </p:cNvSpPr>
          <p:nvPr>
            <p:ph type="body" orient="vert" idx="1"/>
          </p:nvPr>
        </p:nvSpPr>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10"/>
          </p:nvPr>
        </p:nvSpPr>
        <p:spPr/>
        <p:txBody>
          <a:bodyPr/>
          <a:lstStyle/>
          <a:p>
            <a:fld id="{5CC396C9-95FF-4AA8-AA7E-ECCCCDE58F2C}" type="datetimeFigureOut">
              <a:rPr lang="hr-HR" smtClean="0"/>
              <a:t>31.10.2020.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422095293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8724900" y="365125"/>
            <a:ext cx="2628900" cy="5811838"/>
          </a:xfrm>
        </p:spPr>
        <p:txBody>
          <a:bodyPr vert="eaVert"/>
          <a:lstStyle/>
          <a:p>
            <a:r>
              <a:rPr lang="hr-HR"/>
              <a:t>Uredite stil naslova matrice</a:t>
            </a:r>
          </a:p>
        </p:txBody>
      </p:sp>
      <p:sp>
        <p:nvSpPr>
          <p:cNvPr id="3" name="Rezervirano mjesto okomitog teksta 2"/>
          <p:cNvSpPr>
            <a:spLocks noGrp="1"/>
          </p:cNvSpPr>
          <p:nvPr>
            <p:ph type="body" orient="vert" idx="1"/>
          </p:nvPr>
        </p:nvSpPr>
        <p:spPr>
          <a:xfrm>
            <a:off x="838200" y="365125"/>
            <a:ext cx="7734300" cy="5811838"/>
          </a:xfrm>
        </p:spPr>
        <p:txBody>
          <a:bodyPr vert="eaVert"/>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10"/>
          </p:nvPr>
        </p:nvSpPr>
        <p:spPr/>
        <p:txBody>
          <a:bodyPr/>
          <a:lstStyle/>
          <a:p>
            <a:fld id="{5CC396C9-95FF-4AA8-AA7E-ECCCCDE58F2C}" type="datetimeFigureOut">
              <a:rPr lang="hr-HR" smtClean="0"/>
              <a:t>31.10.2020.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37628521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sadržaja 2"/>
          <p:cNvSpPr>
            <a:spLocks noGrp="1"/>
          </p:cNvSpPr>
          <p:nvPr>
            <p:ph idx="1"/>
          </p:nvPr>
        </p:nvSpPr>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10"/>
          </p:nvPr>
        </p:nvSpPr>
        <p:spPr/>
        <p:txBody>
          <a:bodyPr/>
          <a:lstStyle/>
          <a:p>
            <a:fld id="{5CC396C9-95FF-4AA8-AA7E-ECCCCDE58F2C}" type="datetimeFigureOut">
              <a:rPr lang="hr-HR" smtClean="0"/>
              <a:t>31.10.2020.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34217428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hr-HR"/>
              <a:t>Uredite stil naslova matrice</a:t>
            </a:r>
          </a:p>
        </p:txBody>
      </p:sp>
      <p:sp>
        <p:nvSpPr>
          <p:cNvPr id="3" name="Rezervirano mjesto tekst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a:t>Uredite stilove teksta matrice</a:t>
            </a:r>
          </a:p>
        </p:txBody>
      </p:sp>
      <p:sp>
        <p:nvSpPr>
          <p:cNvPr id="4" name="Rezervirano mjesto datuma 3"/>
          <p:cNvSpPr>
            <a:spLocks noGrp="1"/>
          </p:cNvSpPr>
          <p:nvPr>
            <p:ph type="dt" sz="half" idx="10"/>
          </p:nvPr>
        </p:nvSpPr>
        <p:spPr/>
        <p:txBody>
          <a:bodyPr/>
          <a:lstStyle/>
          <a:p>
            <a:fld id="{5CC396C9-95FF-4AA8-AA7E-ECCCCDE58F2C}" type="datetimeFigureOut">
              <a:rPr lang="hr-HR" smtClean="0"/>
              <a:t>31.10.2020.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40280405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sadržaja 2"/>
          <p:cNvSpPr>
            <a:spLocks noGrp="1"/>
          </p:cNvSpPr>
          <p:nvPr>
            <p:ph sz="half" idx="1"/>
          </p:nvPr>
        </p:nvSpPr>
        <p:spPr>
          <a:xfrm>
            <a:off x="838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sadržaja 3"/>
          <p:cNvSpPr>
            <a:spLocks noGrp="1"/>
          </p:cNvSpPr>
          <p:nvPr>
            <p:ph sz="half" idx="2"/>
          </p:nvPr>
        </p:nvSpPr>
        <p:spPr>
          <a:xfrm>
            <a:off x="6172200" y="1825625"/>
            <a:ext cx="5181600" cy="435133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datuma 4"/>
          <p:cNvSpPr>
            <a:spLocks noGrp="1"/>
          </p:cNvSpPr>
          <p:nvPr>
            <p:ph type="dt" sz="half" idx="10"/>
          </p:nvPr>
        </p:nvSpPr>
        <p:spPr/>
        <p:txBody>
          <a:bodyPr/>
          <a:lstStyle/>
          <a:p>
            <a:fld id="{5CC396C9-95FF-4AA8-AA7E-ECCCCDE58F2C}" type="datetimeFigureOut">
              <a:rPr lang="hr-HR" smtClean="0"/>
              <a:t>31.10.2020.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33201779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hr-HR"/>
              <a:t>Uredite stil naslova matrice</a:t>
            </a:r>
          </a:p>
        </p:txBody>
      </p:sp>
      <p:sp>
        <p:nvSpPr>
          <p:cNvPr id="3" name="Rezervirano mjesto tekst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4" name="Rezervirano mjesto sadržaja 3"/>
          <p:cNvSpPr>
            <a:spLocks noGrp="1"/>
          </p:cNvSpPr>
          <p:nvPr>
            <p:ph sz="half" idx="2"/>
          </p:nvPr>
        </p:nvSpPr>
        <p:spPr>
          <a:xfrm>
            <a:off x="839788" y="2505075"/>
            <a:ext cx="5157787"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5" name="Rezervirano mjesto tekst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a:t>Uredite stilove teksta matrice</a:t>
            </a:r>
          </a:p>
        </p:txBody>
      </p:sp>
      <p:sp>
        <p:nvSpPr>
          <p:cNvPr id="6" name="Rezervirano mjesto sadržaja 5"/>
          <p:cNvSpPr>
            <a:spLocks noGrp="1"/>
          </p:cNvSpPr>
          <p:nvPr>
            <p:ph sz="quarter" idx="4"/>
          </p:nvPr>
        </p:nvSpPr>
        <p:spPr>
          <a:xfrm>
            <a:off x="6172200" y="2505075"/>
            <a:ext cx="5183188" cy="3684588"/>
          </a:xfrm>
        </p:spPr>
        <p:txBody>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7" name="Rezervirano mjesto datuma 6"/>
          <p:cNvSpPr>
            <a:spLocks noGrp="1"/>
          </p:cNvSpPr>
          <p:nvPr>
            <p:ph type="dt" sz="half" idx="10"/>
          </p:nvPr>
        </p:nvSpPr>
        <p:spPr/>
        <p:txBody>
          <a:bodyPr/>
          <a:lstStyle/>
          <a:p>
            <a:fld id="{5CC396C9-95FF-4AA8-AA7E-ECCCCDE58F2C}" type="datetimeFigureOut">
              <a:rPr lang="hr-HR" smtClean="0"/>
              <a:t>31.10.2020.</a:t>
            </a:fld>
            <a:endParaRPr lang="hr-HR"/>
          </a:p>
        </p:txBody>
      </p:sp>
      <p:sp>
        <p:nvSpPr>
          <p:cNvPr id="8" name="Rezervirano mjesto podnožja 7"/>
          <p:cNvSpPr>
            <a:spLocks noGrp="1"/>
          </p:cNvSpPr>
          <p:nvPr>
            <p:ph type="ftr" sz="quarter" idx="11"/>
          </p:nvPr>
        </p:nvSpPr>
        <p:spPr/>
        <p:txBody>
          <a:bodyPr/>
          <a:lstStyle/>
          <a:p>
            <a:endParaRPr lang="hr-HR"/>
          </a:p>
        </p:txBody>
      </p:sp>
      <p:sp>
        <p:nvSpPr>
          <p:cNvPr id="9" name="Rezervirano mjesto broja slajda 8"/>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426694977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a:t>Uredite stil naslova matrice</a:t>
            </a:r>
          </a:p>
        </p:txBody>
      </p:sp>
      <p:sp>
        <p:nvSpPr>
          <p:cNvPr id="3" name="Rezervirano mjesto datuma 2"/>
          <p:cNvSpPr>
            <a:spLocks noGrp="1"/>
          </p:cNvSpPr>
          <p:nvPr>
            <p:ph type="dt" sz="half" idx="10"/>
          </p:nvPr>
        </p:nvSpPr>
        <p:spPr/>
        <p:txBody>
          <a:bodyPr/>
          <a:lstStyle/>
          <a:p>
            <a:fld id="{5CC396C9-95FF-4AA8-AA7E-ECCCCDE58F2C}" type="datetimeFigureOut">
              <a:rPr lang="hr-HR" smtClean="0"/>
              <a:t>31.10.2020.</a:t>
            </a:fld>
            <a:endParaRPr lang="hr-HR"/>
          </a:p>
        </p:txBody>
      </p:sp>
      <p:sp>
        <p:nvSpPr>
          <p:cNvPr id="4" name="Rezervirano mjesto podnožja 3"/>
          <p:cNvSpPr>
            <a:spLocks noGrp="1"/>
          </p:cNvSpPr>
          <p:nvPr>
            <p:ph type="ftr" sz="quarter" idx="11"/>
          </p:nvPr>
        </p:nvSpPr>
        <p:spPr/>
        <p:txBody>
          <a:bodyPr/>
          <a:lstStyle/>
          <a:p>
            <a:endParaRPr lang="hr-HR"/>
          </a:p>
        </p:txBody>
      </p:sp>
      <p:sp>
        <p:nvSpPr>
          <p:cNvPr id="5" name="Rezervirano mjesto broja slajda 4"/>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13555629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p>
            <a:fld id="{5CC396C9-95FF-4AA8-AA7E-ECCCCDE58F2C}" type="datetimeFigureOut">
              <a:rPr lang="hr-HR" smtClean="0"/>
              <a:t>31.10.2020.</a:t>
            </a:fld>
            <a:endParaRPr lang="hr-HR"/>
          </a:p>
        </p:txBody>
      </p:sp>
      <p:sp>
        <p:nvSpPr>
          <p:cNvPr id="3" name="Rezervirano mjesto podnožja 2"/>
          <p:cNvSpPr>
            <a:spLocks noGrp="1"/>
          </p:cNvSpPr>
          <p:nvPr>
            <p:ph type="ftr" sz="quarter" idx="11"/>
          </p:nvPr>
        </p:nvSpPr>
        <p:spPr/>
        <p:txBody>
          <a:bodyPr/>
          <a:lstStyle/>
          <a:p>
            <a:endParaRPr lang="hr-HR"/>
          </a:p>
        </p:txBody>
      </p:sp>
      <p:sp>
        <p:nvSpPr>
          <p:cNvPr id="4" name="Rezervirano mjesto broja slajda 3"/>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22392017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a:t>Uredite stil naslova matrice</a:t>
            </a:r>
          </a:p>
        </p:txBody>
      </p:sp>
      <p:sp>
        <p:nvSpPr>
          <p:cNvPr id="3" name="Rezervirano mjesto sadržaja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p:cNvSpPr>
            <a:spLocks noGrp="1"/>
          </p:cNvSpPr>
          <p:nvPr>
            <p:ph type="dt" sz="half" idx="10"/>
          </p:nvPr>
        </p:nvSpPr>
        <p:spPr/>
        <p:txBody>
          <a:bodyPr/>
          <a:lstStyle/>
          <a:p>
            <a:fld id="{5CC396C9-95FF-4AA8-AA7E-ECCCCDE58F2C}" type="datetimeFigureOut">
              <a:rPr lang="hr-HR" smtClean="0"/>
              <a:t>31.10.2020.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20481346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a:t>Uredite stil naslova matrice</a:t>
            </a:r>
          </a:p>
        </p:txBody>
      </p:sp>
      <p:sp>
        <p:nvSpPr>
          <p:cNvPr id="3" name="Rezervirano mjesto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a:t>Uredite stilove teksta matrice</a:t>
            </a:r>
          </a:p>
        </p:txBody>
      </p:sp>
      <p:sp>
        <p:nvSpPr>
          <p:cNvPr id="5" name="Rezervirano mjesto datuma 4"/>
          <p:cNvSpPr>
            <a:spLocks noGrp="1"/>
          </p:cNvSpPr>
          <p:nvPr>
            <p:ph type="dt" sz="half" idx="10"/>
          </p:nvPr>
        </p:nvSpPr>
        <p:spPr/>
        <p:txBody>
          <a:bodyPr/>
          <a:lstStyle/>
          <a:p>
            <a:fld id="{5CC396C9-95FF-4AA8-AA7E-ECCCCDE58F2C}" type="datetimeFigureOut">
              <a:rPr lang="hr-HR" smtClean="0"/>
              <a:t>31.10.2020.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CC15C992-20F2-4EA1-9737-4CD93F19205D}" type="slidenum">
              <a:rPr lang="hr-HR" smtClean="0"/>
              <a:t>‹#›</a:t>
            </a:fld>
            <a:endParaRPr lang="hr-HR"/>
          </a:p>
        </p:txBody>
      </p:sp>
    </p:spTree>
    <p:extLst>
      <p:ext uri="{BB962C8B-B14F-4D97-AF65-F5344CB8AC3E}">
        <p14:creationId xmlns:p14="http://schemas.microsoft.com/office/powerpoint/2010/main" val="9974959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zervirano mjesto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a:t>Uredite stil naslova matrice</a:t>
            </a:r>
          </a:p>
        </p:txBody>
      </p:sp>
      <p:sp>
        <p:nvSpPr>
          <p:cNvPr id="3" name="Rezervirano mjesto tekst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4" name="Rezervirano mjesto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C396C9-95FF-4AA8-AA7E-ECCCCDE58F2C}" type="datetimeFigureOut">
              <a:rPr lang="hr-HR" smtClean="0"/>
              <a:t>31.10.2020.</a:t>
            </a:fld>
            <a:endParaRPr lang="hr-HR"/>
          </a:p>
        </p:txBody>
      </p:sp>
      <p:sp>
        <p:nvSpPr>
          <p:cNvPr id="5" name="Rezervirano mjesto podnožj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15C992-20F2-4EA1-9737-4CD93F19205D}" type="slidenum">
              <a:rPr lang="hr-HR" smtClean="0"/>
              <a:t>‹#›</a:t>
            </a:fld>
            <a:endParaRPr lang="hr-HR"/>
          </a:p>
        </p:txBody>
      </p:sp>
    </p:spTree>
    <p:extLst>
      <p:ext uri="{BB962C8B-B14F-4D97-AF65-F5344CB8AC3E}">
        <p14:creationId xmlns:p14="http://schemas.microsoft.com/office/powerpoint/2010/main" val="32669177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hyperlink" Target="https://www.e-sfera.hr/dodatni-digitalni-sadrzaji/ba5c7dbb-0c61-4515-9cd8-c9f047a6ce44/assets/interactivity/self-check_4/index.html"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s://www.e-sfera.hr/dodatni-digitalni-sadrzaji/ba5c7dbb-0c61-4515-9cd8-c9f047a6ce44/assets/audio/14_lesson_5_wonderland.mp3"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s://www.e-sfera.hr/dodatni-digitalni-sadrzaji/ba5c7dbb-0c61-4515-9cd8-c9f047a6ce44/assets/audio/14_lesson_5_wonderland.mp3" TargetMode="External"/><Relationship Id="rId5" Type="http://schemas.openxmlformats.org/officeDocument/2006/relationships/image" Target="../media/image14.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extLst>
              <a:ext uri="{BEBA8EAE-BF5A-486C-A8C5-ECC9F3942E4B}">
                <a14:imgProps xmlns:a14="http://schemas.microsoft.com/office/drawing/2010/main">
                  <a14:imgLayer r:embed="rId3">
                    <a14:imgEffect>
                      <a14:sharpenSoften amount="-100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6" name="Slika 5">
            <a:extLst>
              <a:ext uri="{FF2B5EF4-FFF2-40B4-BE49-F238E27FC236}">
                <a16:creationId xmlns:a16="http://schemas.microsoft.com/office/drawing/2014/main" id="{9B20A762-46EE-439B-BBC9-A1AA1BE9D5D9}"/>
              </a:ext>
            </a:extLst>
          </p:cNvPr>
          <p:cNvPicPr>
            <a:picLocks noChangeAspect="1"/>
          </p:cNvPicPr>
          <p:nvPr/>
        </p:nvPicPr>
        <p:blipFill>
          <a:blip r:embed="rId4"/>
          <a:stretch>
            <a:fillRect/>
          </a:stretch>
        </p:blipFill>
        <p:spPr>
          <a:xfrm>
            <a:off x="1064398" y="927171"/>
            <a:ext cx="3307203" cy="4409604"/>
          </a:xfrm>
          <a:prstGeom prst="rect">
            <a:avLst/>
          </a:prstGeom>
        </p:spPr>
      </p:pic>
      <p:sp>
        <p:nvSpPr>
          <p:cNvPr id="7" name="TekstniOkvir 6">
            <a:extLst>
              <a:ext uri="{FF2B5EF4-FFF2-40B4-BE49-F238E27FC236}">
                <a16:creationId xmlns:a16="http://schemas.microsoft.com/office/drawing/2014/main" id="{7AABC19F-20AC-44C3-817D-0AB550E470EC}"/>
              </a:ext>
            </a:extLst>
          </p:cNvPr>
          <p:cNvSpPr txBox="1"/>
          <p:nvPr/>
        </p:nvSpPr>
        <p:spPr>
          <a:xfrm>
            <a:off x="4764410" y="2295535"/>
            <a:ext cx="6843252" cy="1323439"/>
          </a:xfrm>
          <a:prstGeom prst="rect">
            <a:avLst/>
          </a:prstGeom>
          <a:noFill/>
        </p:spPr>
        <p:txBody>
          <a:bodyPr wrap="square" rtlCol="0">
            <a:spAutoFit/>
          </a:bodyPr>
          <a:lstStyle/>
          <a:p>
            <a:pPr algn="r"/>
            <a:r>
              <a:rPr lang="hr-HR" sz="4000" b="1" u="sng" dirty="0">
                <a:solidFill>
                  <a:srgbClr val="FF0000"/>
                </a:solidFill>
              </a:rPr>
              <a:t>UNIT 2; </a:t>
            </a:r>
            <a:br>
              <a:rPr lang="hr-HR" sz="4000" b="1" u="sng" dirty="0">
                <a:solidFill>
                  <a:srgbClr val="FF0000"/>
                </a:solidFill>
              </a:rPr>
            </a:br>
            <a:r>
              <a:rPr lang="hr-HR" sz="4000" b="1" u="sng" dirty="0">
                <a:solidFill>
                  <a:srgbClr val="FF0000"/>
                </a:solidFill>
              </a:rPr>
              <a:t>My </a:t>
            </a:r>
            <a:r>
              <a:rPr lang="hr-HR" sz="4000" b="1" u="sng" dirty="0" err="1">
                <a:solidFill>
                  <a:srgbClr val="FF0000"/>
                </a:solidFill>
              </a:rPr>
              <a:t>family</a:t>
            </a:r>
            <a:r>
              <a:rPr lang="hr-HR" sz="4000" b="1" u="sng" dirty="0">
                <a:solidFill>
                  <a:srgbClr val="FF0000"/>
                </a:solidFill>
              </a:rPr>
              <a:t> </a:t>
            </a:r>
            <a:r>
              <a:rPr lang="hr-HR" sz="4000" b="1" u="sng" dirty="0" err="1">
                <a:solidFill>
                  <a:srgbClr val="FF0000"/>
                </a:solidFill>
              </a:rPr>
              <a:t>and</a:t>
            </a:r>
            <a:r>
              <a:rPr lang="hr-HR" sz="4000" b="1" u="sng" dirty="0">
                <a:solidFill>
                  <a:srgbClr val="FF0000"/>
                </a:solidFill>
              </a:rPr>
              <a:t> </a:t>
            </a:r>
            <a:r>
              <a:rPr lang="hr-HR" sz="4000" b="1" u="sng" dirty="0" err="1">
                <a:solidFill>
                  <a:srgbClr val="FF0000"/>
                </a:solidFill>
              </a:rPr>
              <a:t>friends</a:t>
            </a:r>
            <a:endParaRPr lang="hr-HR" sz="4000" b="1" u="sng" dirty="0">
              <a:solidFill>
                <a:srgbClr val="FF0000"/>
              </a:solidFill>
            </a:endParaRPr>
          </a:p>
        </p:txBody>
      </p:sp>
      <p:sp>
        <p:nvSpPr>
          <p:cNvPr id="27" name="TekstniOkvir 26">
            <a:extLst>
              <a:ext uri="{FF2B5EF4-FFF2-40B4-BE49-F238E27FC236}">
                <a16:creationId xmlns:a16="http://schemas.microsoft.com/office/drawing/2014/main" id="{10333F66-C8B6-4273-844E-B19AC9BCB6A4}"/>
              </a:ext>
            </a:extLst>
          </p:cNvPr>
          <p:cNvSpPr txBox="1"/>
          <p:nvPr/>
        </p:nvSpPr>
        <p:spPr>
          <a:xfrm>
            <a:off x="4764410" y="3429000"/>
            <a:ext cx="6843252" cy="707886"/>
          </a:xfrm>
          <a:prstGeom prst="rect">
            <a:avLst/>
          </a:prstGeom>
          <a:noFill/>
        </p:spPr>
        <p:txBody>
          <a:bodyPr wrap="square" rtlCol="0">
            <a:spAutoFit/>
          </a:bodyPr>
          <a:lstStyle/>
          <a:p>
            <a:pPr algn="r"/>
            <a:r>
              <a:rPr lang="hr-HR" sz="4000" dirty="0"/>
              <a:t>A </a:t>
            </a:r>
            <a:r>
              <a:rPr lang="hr-HR" sz="4000" dirty="0" err="1"/>
              <a:t>day</a:t>
            </a:r>
            <a:r>
              <a:rPr lang="hr-HR" sz="4000" dirty="0"/>
              <a:t> </a:t>
            </a:r>
            <a:r>
              <a:rPr lang="hr-HR" sz="4000" dirty="0" err="1"/>
              <a:t>of</a:t>
            </a:r>
            <a:r>
              <a:rPr lang="hr-HR" sz="4000" dirty="0"/>
              <a:t> </a:t>
            </a:r>
            <a:r>
              <a:rPr lang="hr-HR" sz="4000" dirty="0" err="1"/>
              <a:t>adventure</a:t>
            </a:r>
            <a:endParaRPr lang="hr-HR" sz="4000" dirty="0"/>
          </a:p>
        </p:txBody>
      </p:sp>
      <p:pic>
        <p:nvPicPr>
          <p:cNvPr id="2" name="Slika 1">
            <a:extLst>
              <a:ext uri="{FF2B5EF4-FFF2-40B4-BE49-F238E27FC236}">
                <a16:creationId xmlns:a16="http://schemas.microsoft.com/office/drawing/2014/main" id="{18265CAC-98F9-4759-8430-FB78BED8A423}"/>
              </a:ext>
            </a:extLst>
          </p:cNvPr>
          <p:cNvPicPr>
            <a:picLocks noChangeAspect="1"/>
          </p:cNvPicPr>
          <p:nvPr/>
        </p:nvPicPr>
        <p:blipFill>
          <a:blip r:embed="rId5"/>
          <a:stretch>
            <a:fillRect/>
          </a:stretch>
        </p:blipFill>
        <p:spPr>
          <a:xfrm>
            <a:off x="6309360" y="4242527"/>
            <a:ext cx="5882640" cy="1094248"/>
          </a:xfrm>
          <a:prstGeom prst="rect">
            <a:avLst/>
          </a:prstGeom>
        </p:spPr>
      </p:pic>
    </p:spTree>
    <p:extLst>
      <p:ext uri="{BB962C8B-B14F-4D97-AF65-F5344CB8AC3E}">
        <p14:creationId xmlns:p14="http://schemas.microsoft.com/office/powerpoint/2010/main" val="31278652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1+#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1+#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880ABB5-B97D-4E14-AC1C-4031E662E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6" y="0"/>
            <a:ext cx="5129561" cy="6858000"/>
          </a:xfrm>
          <a:prstGeom prst="rect">
            <a:avLst/>
          </a:prstGeom>
        </p:spPr>
      </p:pic>
      <p:sp>
        <p:nvSpPr>
          <p:cNvPr id="7" name="Rezervirano mjesto sadržaja 2">
            <a:extLst>
              <a:ext uri="{FF2B5EF4-FFF2-40B4-BE49-F238E27FC236}">
                <a16:creationId xmlns:a16="http://schemas.microsoft.com/office/drawing/2014/main" id="{8B3B2F24-F59F-48DA-A71A-42C8EC8610A8}"/>
              </a:ext>
            </a:extLst>
          </p:cNvPr>
          <p:cNvSpPr txBox="1">
            <a:spLocks/>
          </p:cNvSpPr>
          <p:nvPr/>
        </p:nvSpPr>
        <p:spPr>
          <a:xfrm>
            <a:off x="6312048" y="2947447"/>
            <a:ext cx="5692756" cy="1267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Word </a:t>
            </a:r>
            <a:r>
              <a:rPr lang="hr-HR" sz="2000" b="1" dirty="0" err="1"/>
              <a:t>partnership</a:t>
            </a:r>
            <a:r>
              <a:rPr lang="en-US" sz="2000" b="1" dirty="0"/>
              <a:t>.</a:t>
            </a:r>
            <a:r>
              <a:rPr lang="hr-HR" sz="2000" b="1" dirty="0"/>
              <a:t> </a:t>
            </a:r>
            <a:r>
              <a:rPr lang="hr-HR" sz="2000" b="1" dirty="0" err="1"/>
              <a:t>Match</a:t>
            </a:r>
            <a:r>
              <a:rPr lang="hr-HR" sz="2000" b="1" dirty="0"/>
              <a:t> </a:t>
            </a:r>
            <a:r>
              <a:rPr lang="hr-HR" sz="2000" b="1" dirty="0" err="1"/>
              <a:t>and</a:t>
            </a:r>
            <a:r>
              <a:rPr lang="hr-HR" sz="2000" b="1" dirty="0"/>
              <a:t> </a:t>
            </a:r>
            <a:r>
              <a:rPr lang="hr-HR" sz="2000" b="1" dirty="0" err="1"/>
              <a:t>copy</a:t>
            </a:r>
            <a:r>
              <a:rPr lang="hr-HR" sz="2000" b="1" dirty="0"/>
              <a:t>.</a:t>
            </a:r>
            <a:br>
              <a:rPr lang="hr-HR" sz="2000" i="1" dirty="0"/>
            </a:br>
            <a:r>
              <a:rPr lang="hr-HR" sz="2000" i="1" dirty="0"/>
              <a:t>Spoji početak sa završetkom izraza, a potom izraze prepiši na prazne crte.</a:t>
            </a:r>
          </a:p>
        </p:txBody>
      </p:sp>
      <p:pic>
        <p:nvPicPr>
          <p:cNvPr id="2" name="Slika 1">
            <a:extLst>
              <a:ext uri="{FF2B5EF4-FFF2-40B4-BE49-F238E27FC236}">
                <a16:creationId xmlns:a16="http://schemas.microsoft.com/office/drawing/2014/main" id="{AF00A832-73E2-414A-9C10-818BC1502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196" y="136782"/>
            <a:ext cx="5945782" cy="6584436"/>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44" name="Rezervirano mjesto sadržaja 2">
            <a:extLst>
              <a:ext uri="{FF2B5EF4-FFF2-40B4-BE49-F238E27FC236}">
                <a16:creationId xmlns:a16="http://schemas.microsoft.com/office/drawing/2014/main" id="{71C3E66F-B533-4CF7-81DE-C72B44CB266D}"/>
              </a:ext>
            </a:extLst>
          </p:cNvPr>
          <p:cNvSpPr txBox="1">
            <a:spLocks/>
          </p:cNvSpPr>
          <p:nvPr/>
        </p:nvSpPr>
        <p:spPr>
          <a:xfrm>
            <a:off x="2094102" y="1524938"/>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2</a:t>
            </a:r>
            <a:endParaRPr lang="hr-HR" sz="2000" i="1" dirty="0">
              <a:solidFill>
                <a:srgbClr val="0070C0"/>
              </a:solidFill>
            </a:endParaRPr>
          </a:p>
        </p:txBody>
      </p:sp>
      <p:sp>
        <p:nvSpPr>
          <p:cNvPr id="45" name="Rezervirano mjesto sadržaja 2">
            <a:extLst>
              <a:ext uri="{FF2B5EF4-FFF2-40B4-BE49-F238E27FC236}">
                <a16:creationId xmlns:a16="http://schemas.microsoft.com/office/drawing/2014/main" id="{73A12252-3F1E-45C8-A3EE-A4F0CEB553AE}"/>
              </a:ext>
            </a:extLst>
          </p:cNvPr>
          <p:cNvSpPr txBox="1">
            <a:spLocks/>
          </p:cNvSpPr>
          <p:nvPr/>
        </p:nvSpPr>
        <p:spPr>
          <a:xfrm>
            <a:off x="4149267" y="934289"/>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food</a:t>
            </a:r>
            <a:r>
              <a:rPr lang="hr-HR" sz="2000" i="1" dirty="0">
                <a:solidFill>
                  <a:srgbClr val="FF0000"/>
                </a:solidFill>
              </a:rPr>
              <a:t> </a:t>
            </a:r>
            <a:r>
              <a:rPr lang="hr-HR" sz="2000" i="1" dirty="0" err="1">
                <a:solidFill>
                  <a:srgbClr val="FF0000"/>
                </a:solidFill>
              </a:rPr>
              <a:t>and</a:t>
            </a:r>
            <a:r>
              <a:rPr lang="hr-HR" sz="2000" i="1" dirty="0">
                <a:solidFill>
                  <a:srgbClr val="FF0000"/>
                </a:solidFill>
              </a:rPr>
              <a:t> </a:t>
            </a:r>
            <a:r>
              <a:rPr lang="hr-HR" sz="2000" i="1" dirty="0" err="1">
                <a:solidFill>
                  <a:srgbClr val="FF0000"/>
                </a:solidFill>
              </a:rPr>
              <a:t>drink</a:t>
            </a:r>
            <a:endParaRPr lang="hr-HR" sz="2000" i="1" dirty="0">
              <a:solidFill>
                <a:srgbClr val="0070C0"/>
              </a:solidFill>
            </a:endParaRPr>
          </a:p>
        </p:txBody>
      </p:sp>
      <p:sp>
        <p:nvSpPr>
          <p:cNvPr id="46" name="Rezervirano mjesto sadržaja 2">
            <a:extLst>
              <a:ext uri="{FF2B5EF4-FFF2-40B4-BE49-F238E27FC236}">
                <a16:creationId xmlns:a16="http://schemas.microsoft.com/office/drawing/2014/main" id="{B7A0A3E4-CF88-4EAD-B560-D4ACDB786C31}"/>
              </a:ext>
            </a:extLst>
          </p:cNvPr>
          <p:cNvSpPr txBox="1">
            <a:spLocks/>
          </p:cNvSpPr>
          <p:nvPr/>
        </p:nvSpPr>
        <p:spPr>
          <a:xfrm>
            <a:off x="2082671" y="2116624"/>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3</a:t>
            </a:r>
            <a:endParaRPr lang="hr-HR" sz="2000" i="1" dirty="0">
              <a:solidFill>
                <a:srgbClr val="0070C0"/>
              </a:solidFill>
            </a:endParaRPr>
          </a:p>
        </p:txBody>
      </p:sp>
      <p:sp>
        <p:nvSpPr>
          <p:cNvPr id="47" name="Rezervirano mjesto sadržaja 2">
            <a:extLst>
              <a:ext uri="{FF2B5EF4-FFF2-40B4-BE49-F238E27FC236}">
                <a16:creationId xmlns:a16="http://schemas.microsoft.com/office/drawing/2014/main" id="{3DC2E1C6-96E9-49E4-993A-F34F791363EC}"/>
              </a:ext>
            </a:extLst>
          </p:cNvPr>
          <p:cNvSpPr txBox="1">
            <a:spLocks/>
          </p:cNvSpPr>
          <p:nvPr/>
        </p:nvSpPr>
        <p:spPr>
          <a:xfrm>
            <a:off x="4170624" y="1229613"/>
            <a:ext cx="2141424"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ticket</a:t>
            </a:r>
            <a:r>
              <a:rPr lang="hr-HR" sz="2000" i="1" dirty="0">
                <a:solidFill>
                  <a:srgbClr val="FF0000"/>
                </a:solidFill>
              </a:rPr>
              <a:t> </a:t>
            </a:r>
            <a:r>
              <a:rPr lang="hr-HR" sz="2000" i="1" dirty="0" err="1">
                <a:solidFill>
                  <a:srgbClr val="FF0000"/>
                </a:solidFill>
              </a:rPr>
              <a:t>office</a:t>
            </a:r>
            <a:endParaRPr lang="hr-HR" sz="2000" i="1" dirty="0">
              <a:solidFill>
                <a:srgbClr val="0070C0"/>
              </a:solidFill>
            </a:endParaRPr>
          </a:p>
        </p:txBody>
      </p:sp>
      <p:sp>
        <p:nvSpPr>
          <p:cNvPr id="49" name="Rezervirano mjesto sadržaja 2">
            <a:extLst>
              <a:ext uri="{FF2B5EF4-FFF2-40B4-BE49-F238E27FC236}">
                <a16:creationId xmlns:a16="http://schemas.microsoft.com/office/drawing/2014/main" id="{E323780B-AF34-4F44-A4CD-F8E3EA0C58DB}"/>
              </a:ext>
            </a:extLst>
          </p:cNvPr>
          <p:cNvSpPr txBox="1">
            <a:spLocks/>
          </p:cNvSpPr>
          <p:nvPr/>
        </p:nvSpPr>
        <p:spPr>
          <a:xfrm>
            <a:off x="2082670" y="1229613"/>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4</a:t>
            </a:r>
            <a:endParaRPr lang="hr-HR" sz="2000" i="1" dirty="0">
              <a:solidFill>
                <a:srgbClr val="0070C0"/>
              </a:solidFill>
            </a:endParaRPr>
          </a:p>
        </p:txBody>
      </p:sp>
      <p:sp>
        <p:nvSpPr>
          <p:cNvPr id="50" name="Rezervirano mjesto sadržaja 2">
            <a:extLst>
              <a:ext uri="{FF2B5EF4-FFF2-40B4-BE49-F238E27FC236}">
                <a16:creationId xmlns:a16="http://schemas.microsoft.com/office/drawing/2014/main" id="{62551F20-B781-4C42-938D-FA360DE1C3F3}"/>
              </a:ext>
            </a:extLst>
          </p:cNvPr>
          <p:cNvSpPr txBox="1">
            <a:spLocks/>
          </p:cNvSpPr>
          <p:nvPr/>
        </p:nvSpPr>
        <p:spPr>
          <a:xfrm>
            <a:off x="4170624" y="1514356"/>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bus stop</a:t>
            </a:r>
            <a:endParaRPr lang="hr-HR" sz="2000" i="1" dirty="0">
              <a:solidFill>
                <a:srgbClr val="0070C0"/>
              </a:solidFill>
            </a:endParaRPr>
          </a:p>
        </p:txBody>
      </p:sp>
      <p:sp>
        <p:nvSpPr>
          <p:cNvPr id="51" name="Rezervirano mjesto sadržaja 2">
            <a:extLst>
              <a:ext uri="{FF2B5EF4-FFF2-40B4-BE49-F238E27FC236}">
                <a16:creationId xmlns:a16="http://schemas.microsoft.com/office/drawing/2014/main" id="{D4C31088-36D3-400A-B48D-5E58139D6C67}"/>
              </a:ext>
            </a:extLst>
          </p:cNvPr>
          <p:cNvSpPr txBox="1">
            <a:spLocks/>
          </p:cNvSpPr>
          <p:nvPr/>
        </p:nvSpPr>
        <p:spPr>
          <a:xfrm>
            <a:off x="2104027" y="933252"/>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5</a:t>
            </a:r>
            <a:endParaRPr lang="hr-HR" sz="2000" i="1" dirty="0">
              <a:solidFill>
                <a:srgbClr val="0070C0"/>
              </a:solidFill>
            </a:endParaRPr>
          </a:p>
        </p:txBody>
      </p:sp>
      <p:sp>
        <p:nvSpPr>
          <p:cNvPr id="52" name="Rezervirano mjesto sadržaja 2">
            <a:extLst>
              <a:ext uri="{FF2B5EF4-FFF2-40B4-BE49-F238E27FC236}">
                <a16:creationId xmlns:a16="http://schemas.microsoft.com/office/drawing/2014/main" id="{B62A3A70-E111-4BEF-9E96-60ECA3160773}"/>
              </a:ext>
            </a:extLst>
          </p:cNvPr>
          <p:cNvSpPr txBox="1">
            <a:spLocks/>
          </p:cNvSpPr>
          <p:nvPr/>
        </p:nvSpPr>
        <p:spPr>
          <a:xfrm>
            <a:off x="4149267" y="1809680"/>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picnic</a:t>
            </a:r>
            <a:r>
              <a:rPr lang="hr-HR" sz="2000" i="1" dirty="0">
                <a:solidFill>
                  <a:srgbClr val="FF0000"/>
                </a:solidFill>
              </a:rPr>
              <a:t> table</a:t>
            </a:r>
            <a:endParaRPr lang="hr-HR" sz="2000" i="1" dirty="0">
              <a:solidFill>
                <a:srgbClr val="0070C0"/>
              </a:solidFill>
            </a:endParaRPr>
          </a:p>
        </p:txBody>
      </p:sp>
      <p:sp>
        <p:nvSpPr>
          <p:cNvPr id="53" name="Rezervirano mjesto sadržaja 2">
            <a:extLst>
              <a:ext uri="{FF2B5EF4-FFF2-40B4-BE49-F238E27FC236}">
                <a16:creationId xmlns:a16="http://schemas.microsoft.com/office/drawing/2014/main" id="{7DDAD383-95A2-448D-ABE0-062EAAE639A2}"/>
              </a:ext>
            </a:extLst>
          </p:cNvPr>
          <p:cNvSpPr txBox="1">
            <a:spLocks/>
          </p:cNvSpPr>
          <p:nvPr/>
        </p:nvSpPr>
        <p:spPr>
          <a:xfrm>
            <a:off x="2082669" y="638776"/>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6</a:t>
            </a:r>
            <a:endParaRPr lang="hr-HR" sz="2000" i="1" dirty="0">
              <a:solidFill>
                <a:srgbClr val="0070C0"/>
              </a:solidFill>
            </a:endParaRPr>
          </a:p>
        </p:txBody>
      </p:sp>
      <p:sp>
        <p:nvSpPr>
          <p:cNvPr id="54" name="Rezervirano mjesto sadržaja 2">
            <a:extLst>
              <a:ext uri="{FF2B5EF4-FFF2-40B4-BE49-F238E27FC236}">
                <a16:creationId xmlns:a16="http://schemas.microsoft.com/office/drawing/2014/main" id="{1430DA26-4D1A-47BC-8330-596A0888B0A1}"/>
              </a:ext>
            </a:extLst>
          </p:cNvPr>
          <p:cNvSpPr txBox="1">
            <a:spLocks/>
          </p:cNvSpPr>
          <p:nvPr/>
        </p:nvSpPr>
        <p:spPr>
          <a:xfrm>
            <a:off x="4149267" y="2106889"/>
            <a:ext cx="1817848"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family</a:t>
            </a:r>
            <a:r>
              <a:rPr lang="hr-HR" sz="2000" i="1" dirty="0">
                <a:solidFill>
                  <a:srgbClr val="FF0000"/>
                </a:solidFill>
              </a:rPr>
              <a:t> </a:t>
            </a:r>
            <a:r>
              <a:rPr lang="hr-HR" sz="2000" i="1" dirty="0" err="1">
                <a:solidFill>
                  <a:srgbClr val="FF0000"/>
                </a:solidFill>
              </a:rPr>
              <a:t>ticket</a:t>
            </a:r>
            <a:endParaRPr lang="hr-HR" sz="2000" i="1" dirty="0">
              <a:solidFill>
                <a:srgbClr val="0070C0"/>
              </a:solidFill>
            </a:endParaRPr>
          </a:p>
        </p:txBody>
      </p:sp>
      <p:sp>
        <p:nvSpPr>
          <p:cNvPr id="55" name="Rezervirano mjesto sadržaja 2">
            <a:extLst>
              <a:ext uri="{FF2B5EF4-FFF2-40B4-BE49-F238E27FC236}">
                <a16:creationId xmlns:a16="http://schemas.microsoft.com/office/drawing/2014/main" id="{626BB10B-D655-449E-8916-F29A353CC855}"/>
              </a:ext>
            </a:extLst>
          </p:cNvPr>
          <p:cNvSpPr txBox="1">
            <a:spLocks/>
          </p:cNvSpPr>
          <p:nvPr/>
        </p:nvSpPr>
        <p:spPr>
          <a:xfrm>
            <a:off x="2541612" y="6219224"/>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2</a:t>
            </a:r>
            <a:endParaRPr lang="hr-HR" sz="2000" i="1" dirty="0">
              <a:solidFill>
                <a:srgbClr val="0070C0"/>
              </a:solidFill>
            </a:endParaRPr>
          </a:p>
        </p:txBody>
      </p:sp>
      <p:sp>
        <p:nvSpPr>
          <p:cNvPr id="56" name="Rezervirano mjesto sadržaja 2">
            <a:extLst>
              <a:ext uri="{FF2B5EF4-FFF2-40B4-BE49-F238E27FC236}">
                <a16:creationId xmlns:a16="http://schemas.microsoft.com/office/drawing/2014/main" id="{7A03DFAE-494D-40D0-81CB-1E58C4FE22D5}"/>
              </a:ext>
            </a:extLst>
          </p:cNvPr>
          <p:cNvSpPr txBox="1">
            <a:spLocks/>
          </p:cNvSpPr>
          <p:nvPr/>
        </p:nvSpPr>
        <p:spPr>
          <a:xfrm>
            <a:off x="4087253" y="5050206"/>
            <a:ext cx="198693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dense</a:t>
            </a:r>
            <a:r>
              <a:rPr lang="hr-HR" sz="2000" i="1" dirty="0">
                <a:solidFill>
                  <a:srgbClr val="FF0000"/>
                </a:solidFill>
              </a:rPr>
              <a:t> </a:t>
            </a:r>
            <a:r>
              <a:rPr lang="hr-HR" sz="2000" i="1" dirty="0" err="1">
                <a:solidFill>
                  <a:srgbClr val="FF0000"/>
                </a:solidFill>
              </a:rPr>
              <a:t>jungle</a:t>
            </a:r>
            <a:endParaRPr lang="hr-HR" sz="2000" i="1" dirty="0">
              <a:solidFill>
                <a:srgbClr val="0070C0"/>
              </a:solidFill>
            </a:endParaRPr>
          </a:p>
        </p:txBody>
      </p:sp>
      <p:sp>
        <p:nvSpPr>
          <p:cNvPr id="57" name="Rezervirano mjesto sadržaja 2">
            <a:extLst>
              <a:ext uri="{FF2B5EF4-FFF2-40B4-BE49-F238E27FC236}">
                <a16:creationId xmlns:a16="http://schemas.microsoft.com/office/drawing/2014/main" id="{66B710BA-2660-4AB3-9FD5-8F97D358817B}"/>
              </a:ext>
            </a:extLst>
          </p:cNvPr>
          <p:cNvSpPr txBox="1">
            <a:spLocks/>
          </p:cNvSpPr>
          <p:nvPr/>
        </p:nvSpPr>
        <p:spPr>
          <a:xfrm>
            <a:off x="2541611" y="5640855"/>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3</a:t>
            </a:r>
            <a:endParaRPr lang="hr-HR" sz="2000" i="1" dirty="0">
              <a:solidFill>
                <a:srgbClr val="0070C0"/>
              </a:solidFill>
            </a:endParaRPr>
          </a:p>
        </p:txBody>
      </p:sp>
      <p:sp>
        <p:nvSpPr>
          <p:cNvPr id="58" name="Rezervirano mjesto sadržaja 2">
            <a:extLst>
              <a:ext uri="{FF2B5EF4-FFF2-40B4-BE49-F238E27FC236}">
                <a16:creationId xmlns:a16="http://schemas.microsoft.com/office/drawing/2014/main" id="{81312151-ACA0-499A-AC7F-C1A8AFF77445}"/>
              </a:ext>
            </a:extLst>
          </p:cNvPr>
          <p:cNvSpPr txBox="1">
            <a:spLocks/>
          </p:cNvSpPr>
          <p:nvPr/>
        </p:nvSpPr>
        <p:spPr>
          <a:xfrm>
            <a:off x="3892942" y="5341820"/>
            <a:ext cx="237555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dragons</a:t>
            </a:r>
            <a:r>
              <a:rPr lang="hr-HR" sz="2000" i="1" dirty="0">
                <a:solidFill>
                  <a:srgbClr val="FF0000"/>
                </a:solidFill>
              </a:rPr>
              <a:t> </a:t>
            </a:r>
            <a:r>
              <a:rPr lang="hr-HR" sz="2000" i="1" dirty="0" err="1">
                <a:solidFill>
                  <a:srgbClr val="FF0000"/>
                </a:solidFill>
              </a:rPr>
              <a:t>and</a:t>
            </a:r>
            <a:r>
              <a:rPr lang="hr-HR" sz="2000" i="1" dirty="0">
                <a:solidFill>
                  <a:srgbClr val="FF0000"/>
                </a:solidFill>
              </a:rPr>
              <a:t> </a:t>
            </a:r>
            <a:r>
              <a:rPr lang="hr-HR" sz="2000" i="1" dirty="0" err="1">
                <a:solidFill>
                  <a:srgbClr val="FF0000"/>
                </a:solidFill>
              </a:rPr>
              <a:t>knights</a:t>
            </a:r>
            <a:endParaRPr lang="hr-HR" sz="2000" i="1" dirty="0">
              <a:solidFill>
                <a:srgbClr val="0070C0"/>
              </a:solidFill>
            </a:endParaRPr>
          </a:p>
        </p:txBody>
      </p:sp>
      <p:sp>
        <p:nvSpPr>
          <p:cNvPr id="59" name="Rezervirano mjesto sadržaja 2">
            <a:extLst>
              <a:ext uri="{FF2B5EF4-FFF2-40B4-BE49-F238E27FC236}">
                <a16:creationId xmlns:a16="http://schemas.microsoft.com/office/drawing/2014/main" id="{A9D4296B-5BCA-42AB-A2D8-B4BD4E8EE645}"/>
              </a:ext>
            </a:extLst>
          </p:cNvPr>
          <p:cNvSpPr txBox="1">
            <a:spLocks/>
          </p:cNvSpPr>
          <p:nvPr/>
        </p:nvSpPr>
        <p:spPr>
          <a:xfrm>
            <a:off x="2541611" y="5920189"/>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4</a:t>
            </a:r>
            <a:endParaRPr lang="hr-HR" sz="2000" i="1" dirty="0">
              <a:solidFill>
                <a:srgbClr val="0070C0"/>
              </a:solidFill>
            </a:endParaRPr>
          </a:p>
        </p:txBody>
      </p:sp>
      <p:sp>
        <p:nvSpPr>
          <p:cNvPr id="60" name="Rezervirano mjesto sadržaja 2">
            <a:extLst>
              <a:ext uri="{FF2B5EF4-FFF2-40B4-BE49-F238E27FC236}">
                <a16:creationId xmlns:a16="http://schemas.microsoft.com/office/drawing/2014/main" id="{249C3000-8DBD-4770-8F5F-1A8133F6FDE0}"/>
              </a:ext>
            </a:extLst>
          </p:cNvPr>
          <p:cNvSpPr txBox="1">
            <a:spLocks/>
          </p:cNvSpPr>
          <p:nvPr/>
        </p:nvSpPr>
        <p:spPr>
          <a:xfrm>
            <a:off x="4087253" y="5624864"/>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4D </a:t>
            </a:r>
            <a:r>
              <a:rPr lang="hr-HR" sz="2000" i="1" dirty="0" err="1">
                <a:solidFill>
                  <a:srgbClr val="FF0000"/>
                </a:solidFill>
              </a:rPr>
              <a:t>glasses</a:t>
            </a:r>
            <a:endParaRPr lang="hr-HR" sz="2000" i="1" dirty="0">
              <a:solidFill>
                <a:srgbClr val="0070C0"/>
              </a:solidFill>
            </a:endParaRPr>
          </a:p>
        </p:txBody>
      </p:sp>
      <p:sp>
        <p:nvSpPr>
          <p:cNvPr id="61" name="Rezervirano mjesto sadržaja 2">
            <a:extLst>
              <a:ext uri="{FF2B5EF4-FFF2-40B4-BE49-F238E27FC236}">
                <a16:creationId xmlns:a16="http://schemas.microsoft.com/office/drawing/2014/main" id="{652F118E-230A-4B40-BBEE-92D750A14EF7}"/>
              </a:ext>
            </a:extLst>
          </p:cNvPr>
          <p:cNvSpPr txBox="1">
            <a:spLocks/>
          </p:cNvSpPr>
          <p:nvPr/>
        </p:nvSpPr>
        <p:spPr>
          <a:xfrm>
            <a:off x="2541610" y="4742413"/>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5</a:t>
            </a:r>
            <a:endParaRPr lang="hr-HR" sz="2000" i="1" dirty="0">
              <a:solidFill>
                <a:srgbClr val="0070C0"/>
              </a:solidFill>
            </a:endParaRPr>
          </a:p>
        </p:txBody>
      </p:sp>
      <p:sp>
        <p:nvSpPr>
          <p:cNvPr id="62" name="Rezervirano mjesto sadržaja 2">
            <a:extLst>
              <a:ext uri="{FF2B5EF4-FFF2-40B4-BE49-F238E27FC236}">
                <a16:creationId xmlns:a16="http://schemas.microsoft.com/office/drawing/2014/main" id="{51BB7765-5002-49F3-B478-E62824A6C4AD}"/>
              </a:ext>
            </a:extLst>
          </p:cNvPr>
          <p:cNvSpPr txBox="1">
            <a:spLocks/>
          </p:cNvSpPr>
          <p:nvPr/>
        </p:nvSpPr>
        <p:spPr>
          <a:xfrm>
            <a:off x="4087252" y="5936179"/>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water </a:t>
            </a:r>
            <a:r>
              <a:rPr lang="hr-HR" sz="2000" i="1" dirty="0" err="1">
                <a:solidFill>
                  <a:srgbClr val="FF0000"/>
                </a:solidFill>
              </a:rPr>
              <a:t>ride</a:t>
            </a:r>
            <a:endParaRPr lang="hr-HR" sz="2000" i="1" dirty="0">
              <a:solidFill>
                <a:srgbClr val="0070C0"/>
              </a:solidFill>
            </a:endParaRPr>
          </a:p>
        </p:txBody>
      </p:sp>
      <p:sp>
        <p:nvSpPr>
          <p:cNvPr id="63" name="Rezervirano mjesto sadržaja 2">
            <a:extLst>
              <a:ext uri="{FF2B5EF4-FFF2-40B4-BE49-F238E27FC236}">
                <a16:creationId xmlns:a16="http://schemas.microsoft.com/office/drawing/2014/main" id="{D1947657-3D50-4389-8A1D-B8332FA14DCD}"/>
              </a:ext>
            </a:extLst>
          </p:cNvPr>
          <p:cNvSpPr txBox="1">
            <a:spLocks/>
          </p:cNvSpPr>
          <p:nvPr/>
        </p:nvSpPr>
        <p:spPr>
          <a:xfrm>
            <a:off x="2541609" y="5021747"/>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6</a:t>
            </a:r>
            <a:endParaRPr lang="hr-HR" sz="2000" i="1" dirty="0">
              <a:solidFill>
                <a:srgbClr val="0070C0"/>
              </a:solidFill>
            </a:endParaRPr>
          </a:p>
        </p:txBody>
      </p:sp>
      <p:sp>
        <p:nvSpPr>
          <p:cNvPr id="64" name="Rezervirano mjesto sadržaja 2">
            <a:extLst>
              <a:ext uri="{FF2B5EF4-FFF2-40B4-BE49-F238E27FC236}">
                <a16:creationId xmlns:a16="http://schemas.microsoft.com/office/drawing/2014/main" id="{860548C8-4862-44B5-977A-277AC09B6E25}"/>
              </a:ext>
            </a:extLst>
          </p:cNvPr>
          <p:cNvSpPr txBox="1">
            <a:spLocks/>
          </p:cNvSpPr>
          <p:nvPr/>
        </p:nvSpPr>
        <p:spPr>
          <a:xfrm>
            <a:off x="4081089" y="6221820"/>
            <a:ext cx="2141424"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opening</a:t>
            </a:r>
            <a:r>
              <a:rPr lang="hr-HR" sz="2000" i="1" dirty="0">
                <a:solidFill>
                  <a:srgbClr val="FF0000"/>
                </a:solidFill>
              </a:rPr>
              <a:t> </a:t>
            </a:r>
            <a:r>
              <a:rPr lang="hr-HR" sz="2000" i="1" dirty="0" err="1">
                <a:solidFill>
                  <a:srgbClr val="FF0000"/>
                </a:solidFill>
              </a:rPr>
              <a:t>times</a:t>
            </a:r>
            <a:endParaRPr lang="hr-HR" sz="2000" i="1" dirty="0">
              <a:solidFill>
                <a:srgbClr val="0070C0"/>
              </a:solidFill>
            </a:endParaRPr>
          </a:p>
        </p:txBody>
      </p:sp>
    </p:spTree>
    <p:extLst>
      <p:ext uri="{BB962C8B-B14F-4D97-AF65-F5344CB8AC3E}">
        <p14:creationId xmlns:p14="http://schemas.microsoft.com/office/powerpoint/2010/main" val="199144806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4">
                                            <p:txEl>
                                              <p:pRg st="0" end="0"/>
                                            </p:txEl>
                                          </p:spTgt>
                                        </p:tgtEl>
                                        <p:attrNameLst>
                                          <p:attrName>style.visibility</p:attrName>
                                        </p:attrNameLst>
                                      </p:cBhvr>
                                      <p:to>
                                        <p:strVal val="visible"/>
                                      </p:to>
                                    </p:set>
                                    <p:animEffect transition="in" filter="wipe(left)">
                                      <p:cBhvr>
                                        <p:cTn id="19" dur="500"/>
                                        <p:tgtEl>
                                          <p:spTgt spid="4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5">
                                            <p:txEl>
                                              <p:pRg st="0" end="0"/>
                                            </p:txEl>
                                          </p:spTgt>
                                        </p:tgtEl>
                                        <p:attrNameLst>
                                          <p:attrName>style.visibility</p:attrName>
                                        </p:attrNameLst>
                                      </p:cBhvr>
                                      <p:to>
                                        <p:strVal val="visible"/>
                                      </p:to>
                                    </p:set>
                                    <p:animEffect transition="in" filter="wipe(left)">
                                      <p:cBhvr>
                                        <p:cTn id="24" dur="500"/>
                                        <p:tgtEl>
                                          <p:spTgt spid="4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6">
                                            <p:txEl>
                                              <p:pRg st="0" end="0"/>
                                            </p:txEl>
                                          </p:spTgt>
                                        </p:tgtEl>
                                        <p:attrNameLst>
                                          <p:attrName>style.visibility</p:attrName>
                                        </p:attrNameLst>
                                      </p:cBhvr>
                                      <p:to>
                                        <p:strVal val="visible"/>
                                      </p:to>
                                    </p:set>
                                    <p:animEffect transition="in" filter="wipe(left)">
                                      <p:cBhvr>
                                        <p:cTn id="29" dur="500"/>
                                        <p:tgtEl>
                                          <p:spTgt spid="4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7">
                                            <p:txEl>
                                              <p:pRg st="0" end="0"/>
                                            </p:txEl>
                                          </p:spTgt>
                                        </p:tgtEl>
                                        <p:attrNameLst>
                                          <p:attrName>style.visibility</p:attrName>
                                        </p:attrNameLst>
                                      </p:cBhvr>
                                      <p:to>
                                        <p:strVal val="visible"/>
                                      </p:to>
                                    </p:set>
                                    <p:animEffect transition="in" filter="wipe(left)">
                                      <p:cBhvr>
                                        <p:cTn id="34" dur="500"/>
                                        <p:tgtEl>
                                          <p:spTgt spid="4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9">
                                            <p:txEl>
                                              <p:pRg st="0" end="0"/>
                                            </p:txEl>
                                          </p:spTgt>
                                        </p:tgtEl>
                                        <p:attrNameLst>
                                          <p:attrName>style.visibility</p:attrName>
                                        </p:attrNameLst>
                                      </p:cBhvr>
                                      <p:to>
                                        <p:strVal val="visible"/>
                                      </p:to>
                                    </p:set>
                                    <p:animEffect transition="in" filter="wipe(left)">
                                      <p:cBhvr>
                                        <p:cTn id="39" dur="500"/>
                                        <p:tgtEl>
                                          <p:spTgt spid="49">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0">
                                            <p:txEl>
                                              <p:pRg st="0" end="0"/>
                                            </p:txEl>
                                          </p:spTgt>
                                        </p:tgtEl>
                                        <p:attrNameLst>
                                          <p:attrName>style.visibility</p:attrName>
                                        </p:attrNameLst>
                                      </p:cBhvr>
                                      <p:to>
                                        <p:strVal val="visible"/>
                                      </p:to>
                                    </p:set>
                                    <p:animEffect transition="in" filter="wipe(left)">
                                      <p:cBhvr>
                                        <p:cTn id="44" dur="500"/>
                                        <p:tgtEl>
                                          <p:spTgt spid="50">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1">
                                            <p:txEl>
                                              <p:pRg st="0" end="0"/>
                                            </p:txEl>
                                          </p:spTgt>
                                        </p:tgtEl>
                                        <p:attrNameLst>
                                          <p:attrName>style.visibility</p:attrName>
                                        </p:attrNameLst>
                                      </p:cBhvr>
                                      <p:to>
                                        <p:strVal val="visible"/>
                                      </p:to>
                                    </p:set>
                                    <p:animEffect transition="in" filter="wipe(left)">
                                      <p:cBhvr>
                                        <p:cTn id="49" dur="500"/>
                                        <p:tgtEl>
                                          <p:spTgt spid="51">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52">
                                            <p:txEl>
                                              <p:pRg st="0" end="0"/>
                                            </p:txEl>
                                          </p:spTgt>
                                        </p:tgtEl>
                                        <p:attrNameLst>
                                          <p:attrName>style.visibility</p:attrName>
                                        </p:attrNameLst>
                                      </p:cBhvr>
                                      <p:to>
                                        <p:strVal val="visible"/>
                                      </p:to>
                                    </p:set>
                                    <p:animEffect transition="in" filter="wipe(left)">
                                      <p:cBhvr>
                                        <p:cTn id="54" dur="500"/>
                                        <p:tgtEl>
                                          <p:spTgt spid="52">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53">
                                            <p:txEl>
                                              <p:pRg st="0" end="0"/>
                                            </p:txEl>
                                          </p:spTgt>
                                        </p:tgtEl>
                                        <p:attrNameLst>
                                          <p:attrName>style.visibility</p:attrName>
                                        </p:attrNameLst>
                                      </p:cBhvr>
                                      <p:to>
                                        <p:strVal val="visible"/>
                                      </p:to>
                                    </p:set>
                                    <p:animEffect transition="in" filter="wipe(left)">
                                      <p:cBhvr>
                                        <p:cTn id="59" dur="500"/>
                                        <p:tgtEl>
                                          <p:spTgt spid="53">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54">
                                            <p:txEl>
                                              <p:pRg st="0" end="0"/>
                                            </p:txEl>
                                          </p:spTgt>
                                        </p:tgtEl>
                                        <p:attrNameLst>
                                          <p:attrName>style.visibility</p:attrName>
                                        </p:attrNameLst>
                                      </p:cBhvr>
                                      <p:to>
                                        <p:strVal val="visible"/>
                                      </p:to>
                                    </p:set>
                                    <p:animEffect transition="in" filter="wipe(left)">
                                      <p:cBhvr>
                                        <p:cTn id="64" dur="500"/>
                                        <p:tgtEl>
                                          <p:spTgt spid="54">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55">
                                            <p:txEl>
                                              <p:pRg st="0" end="0"/>
                                            </p:txEl>
                                          </p:spTgt>
                                        </p:tgtEl>
                                        <p:attrNameLst>
                                          <p:attrName>style.visibility</p:attrName>
                                        </p:attrNameLst>
                                      </p:cBhvr>
                                      <p:to>
                                        <p:strVal val="visible"/>
                                      </p:to>
                                    </p:set>
                                    <p:animEffect transition="in" filter="wipe(left)">
                                      <p:cBhvr>
                                        <p:cTn id="69" dur="500"/>
                                        <p:tgtEl>
                                          <p:spTgt spid="55">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56">
                                            <p:txEl>
                                              <p:pRg st="0" end="0"/>
                                            </p:txEl>
                                          </p:spTgt>
                                        </p:tgtEl>
                                        <p:attrNameLst>
                                          <p:attrName>style.visibility</p:attrName>
                                        </p:attrNameLst>
                                      </p:cBhvr>
                                      <p:to>
                                        <p:strVal val="visible"/>
                                      </p:to>
                                    </p:set>
                                    <p:animEffect transition="in" filter="wipe(left)">
                                      <p:cBhvr>
                                        <p:cTn id="74" dur="500"/>
                                        <p:tgtEl>
                                          <p:spTgt spid="56">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57">
                                            <p:txEl>
                                              <p:pRg st="0" end="0"/>
                                            </p:txEl>
                                          </p:spTgt>
                                        </p:tgtEl>
                                        <p:attrNameLst>
                                          <p:attrName>style.visibility</p:attrName>
                                        </p:attrNameLst>
                                      </p:cBhvr>
                                      <p:to>
                                        <p:strVal val="visible"/>
                                      </p:to>
                                    </p:set>
                                    <p:animEffect transition="in" filter="wipe(left)">
                                      <p:cBhvr>
                                        <p:cTn id="79" dur="500"/>
                                        <p:tgtEl>
                                          <p:spTgt spid="57">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58">
                                            <p:txEl>
                                              <p:pRg st="0" end="0"/>
                                            </p:txEl>
                                          </p:spTgt>
                                        </p:tgtEl>
                                        <p:attrNameLst>
                                          <p:attrName>style.visibility</p:attrName>
                                        </p:attrNameLst>
                                      </p:cBhvr>
                                      <p:to>
                                        <p:strVal val="visible"/>
                                      </p:to>
                                    </p:set>
                                    <p:animEffect transition="in" filter="wipe(left)">
                                      <p:cBhvr>
                                        <p:cTn id="84" dur="500"/>
                                        <p:tgtEl>
                                          <p:spTgt spid="58">
                                            <p:txEl>
                                              <p:pRg st="0" end="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59">
                                            <p:txEl>
                                              <p:pRg st="0" end="0"/>
                                            </p:txEl>
                                          </p:spTgt>
                                        </p:tgtEl>
                                        <p:attrNameLst>
                                          <p:attrName>style.visibility</p:attrName>
                                        </p:attrNameLst>
                                      </p:cBhvr>
                                      <p:to>
                                        <p:strVal val="visible"/>
                                      </p:to>
                                    </p:set>
                                    <p:animEffect transition="in" filter="wipe(left)">
                                      <p:cBhvr>
                                        <p:cTn id="89" dur="500"/>
                                        <p:tgtEl>
                                          <p:spTgt spid="59">
                                            <p:txEl>
                                              <p:pRg st="0" end="0"/>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60">
                                            <p:txEl>
                                              <p:pRg st="0" end="0"/>
                                            </p:txEl>
                                          </p:spTgt>
                                        </p:tgtEl>
                                        <p:attrNameLst>
                                          <p:attrName>style.visibility</p:attrName>
                                        </p:attrNameLst>
                                      </p:cBhvr>
                                      <p:to>
                                        <p:strVal val="visible"/>
                                      </p:to>
                                    </p:set>
                                    <p:animEffect transition="in" filter="wipe(left)">
                                      <p:cBhvr>
                                        <p:cTn id="94" dur="500"/>
                                        <p:tgtEl>
                                          <p:spTgt spid="60">
                                            <p:txEl>
                                              <p:pRg st="0" end="0"/>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61">
                                            <p:txEl>
                                              <p:pRg st="0" end="0"/>
                                            </p:txEl>
                                          </p:spTgt>
                                        </p:tgtEl>
                                        <p:attrNameLst>
                                          <p:attrName>style.visibility</p:attrName>
                                        </p:attrNameLst>
                                      </p:cBhvr>
                                      <p:to>
                                        <p:strVal val="visible"/>
                                      </p:to>
                                    </p:set>
                                    <p:animEffect transition="in" filter="wipe(left)">
                                      <p:cBhvr>
                                        <p:cTn id="99" dur="500"/>
                                        <p:tgtEl>
                                          <p:spTgt spid="61">
                                            <p:txEl>
                                              <p:pRg st="0" end="0"/>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62">
                                            <p:txEl>
                                              <p:pRg st="0" end="0"/>
                                            </p:txEl>
                                          </p:spTgt>
                                        </p:tgtEl>
                                        <p:attrNameLst>
                                          <p:attrName>style.visibility</p:attrName>
                                        </p:attrNameLst>
                                      </p:cBhvr>
                                      <p:to>
                                        <p:strVal val="visible"/>
                                      </p:to>
                                    </p:set>
                                    <p:animEffect transition="in" filter="wipe(left)">
                                      <p:cBhvr>
                                        <p:cTn id="104" dur="500"/>
                                        <p:tgtEl>
                                          <p:spTgt spid="62">
                                            <p:txEl>
                                              <p:pRg st="0" end="0"/>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63">
                                            <p:txEl>
                                              <p:pRg st="0" end="0"/>
                                            </p:txEl>
                                          </p:spTgt>
                                        </p:tgtEl>
                                        <p:attrNameLst>
                                          <p:attrName>style.visibility</p:attrName>
                                        </p:attrNameLst>
                                      </p:cBhvr>
                                      <p:to>
                                        <p:strVal val="visible"/>
                                      </p:to>
                                    </p:set>
                                    <p:animEffect transition="in" filter="wipe(left)">
                                      <p:cBhvr>
                                        <p:cTn id="109" dur="500"/>
                                        <p:tgtEl>
                                          <p:spTgt spid="63">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64">
                                            <p:txEl>
                                              <p:pRg st="0" end="0"/>
                                            </p:txEl>
                                          </p:spTgt>
                                        </p:tgtEl>
                                        <p:attrNameLst>
                                          <p:attrName>style.visibility</p:attrName>
                                        </p:attrNameLst>
                                      </p:cBhvr>
                                      <p:to>
                                        <p:strVal val="visible"/>
                                      </p:to>
                                    </p:set>
                                    <p:animEffect transition="in" filter="wipe(left)">
                                      <p:cBhvr>
                                        <p:cTn id="114"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4" grpId="0" build="p"/>
      <p:bldP spid="45" grpId="0" build="p"/>
      <p:bldP spid="46" grpId="0" build="p"/>
      <p:bldP spid="47" grpId="0" build="p"/>
      <p:bldP spid="49" grpId="0" build="p"/>
      <p:bldP spid="50" grpId="0" build="p"/>
      <p:bldP spid="51" grpId="0" build="p"/>
      <p:bldP spid="52" grpId="0" build="p"/>
      <p:bldP spid="53" grpId="0" build="p"/>
      <p:bldP spid="54" grpId="0" build="p"/>
      <p:bldP spid="55" grpId="0" build="p"/>
      <p:bldP spid="56" grpId="0" build="p"/>
      <p:bldP spid="57" grpId="0" build="p"/>
      <p:bldP spid="58" grpId="0" build="p"/>
      <p:bldP spid="59" grpId="0" build="p"/>
      <p:bldP spid="60" grpId="0" build="p"/>
      <p:bldP spid="61" grpId="0" build="p"/>
      <p:bldP spid="62" grpId="0" build="p"/>
      <p:bldP spid="63" grpId="0" build="p"/>
      <p:bldP spid="6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880ABB5-B97D-4E14-AC1C-4031E662E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7" y="0"/>
            <a:ext cx="5113339" cy="6858000"/>
          </a:xfrm>
          <a:prstGeom prst="rect">
            <a:avLst/>
          </a:prstGeom>
        </p:spPr>
      </p:pic>
      <p:sp>
        <p:nvSpPr>
          <p:cNvPr id="7" name="Rezervirano mjesto sadržaja 2">
            <a:extLst>
              <a:ext uri="{FF2B5EF4-FFF2-40B4-BE49-F238E27FC236}">
                <a16:creationId xmlns:a16="http://schemas.microsoft.com/office/drawing/2014/main" id="{8B3B2F24-F59F-48DA-A71A-42C8EC8610A8}"/>
              </a:ext>
            </a:extLst>
          </p:cNvPr>
          <p:cNvSpPr txBox="1">
            <a:spLocks/>
          </p:cNvSpPr>
          <p:nvPr/>
        </p:nvSpPr>
        <p:spPr>
          <a:xfrm>
            <a:off x="5011957" y="1644427"/>
            <a:ext cx="5692756" cy="1267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Complete the sentences with the missing words</a:t>
            </a:r>
            <a:r>
              <a:rPr lang="hr-HR" sz="2000" b="1" dirty="0"/>
              <a:t>.</a:t>
            </a:r>
            <a:br>
              <a:rPr lang="hr-HR" sz="2000" i="1" dirty="0"/>
            </a:br>
            <a:r>
              <a:rPr lang="hr-HR" sz="2000" i="1" dirty="0"/>
              <a:t>Nadopuni rečenice riječima koje nedostaju.</a:t>
            </a:r>
          </a:p>
        </p:txBody>
      </p:sp>
      <p:pic>
        <p:nvPicPr>
          <p:cNvPr id="2" name="Slika 1">
            <a:extLst>
              <a:ext uri="{FF2B5EF4-FFF2-40B4-BE49-F238E27FC236}">
                <a16:creationId xmlns:a16="http://schemas.microsoft.com/office/drawing/2014/main" id="{AF00A832-73E2-414A-9C10-818BC1502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799" y="2383855"/>
            <a:ext cx="6942531" cy="3018491"/>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5" name="Rezervirano mjesto sadržaja 2">
            <a:extLst>
              <a:ext uri="{FF2B5EF4-FFF2-40B4-BE49-F238E27FC236}">
                <a16:creationId xmlns:a16="http://schemas.microsoft.com/office/drawing/2014/main" id="{857500DE-33A5-4F4C-B4EE-F9ED38E6063B}"/>
              </a:ext>
            </a:extLst>
          </p:cNvPr>
          <p:cNvSpPr txBox="1">
            <a:spLocks/>
          </p:cNvSpPr>
          <p:nvPr/>
        </p:nvSpPr>
        <p:spPr>
          <a:xfrm>
            <a:off x="8104047" y="2684869"/>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ragon</a:t>
            </a:r>
            <a:endParaRPr lang="hr-HR" sz="2000" i="1" dirty="0">
              <a:solidFill>
                <a:srgbClr val="0070C0"/>
              </a:solidFill>
            </a:endParaRPr>
          </a:p>
        </p:txBody>
      </p:sp>
      <p:sp>
        <p:nvSpPr>
          <p:cNvPr id="26" name="Rezervirano mjesto sadržaja 2">
            <a:extLst>
              <a:ext uri="{FF2B5EF4-FFF2-40B4-BE49-F238E27FC236}">
                <a16:creationId xmlns:a16="http://schemas.microsoft.com/office/drawing/2014/main" id="{F116F110-4E13-4E5F-B0B6-0FFA05963D22}"/>
              </a:ext>
            </a:extLst>
          </p:cNvPr>
          <p:cNvSpPr txBox="1">
            <a:spLocks/>
          </p:cNvSpPr>
          <p:nvPr/>
        </p:nvSpPr>
        <p:spPr>
          <a:xfrm>
            <a:off x="9600562" y="2662009"/>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night</a:t>
            </a:r>
            <a:endParaRPr lang="hr-HR" sz="2000" i="1" dirty="0">
              <a:solidFill>
                <a:srgbClr val="0070C0"/>
              </a:solidFill>
            </a:endParaRPr>
          </a:p>
        </p:txBody>
      </p:sp>
      <p:sp>
        <p:nvSpPr>
          <p:cNvPr id="27" name="Rezervirano mjesto sadržaja 2">
            <a:extLst>
              <a:ext uri="{FF2B5EF4-FFF2-40B4-BE49-F238E27FC236}">
                <a16:creationId xmlns:a16="http://schemas.microsoft.com/office/drawing/2014/main" id="{7AC8269A-695F-40A9-BF87-C1BA659A1034}"/>
              </a:ext>
            </a:extLst>
          </p:cNvPr>
          <p:cNvSpPr txBox="1">
            <a:spLocks/>
          </p:cNvSpPr>
          <p:nvPr/>
        </p:nvSpPr>
        <p:spPr>
          <a:xfrm>
            <a:off x="8907957" y="3003053"/>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ungl</a:t>
            </a:r>
            <a:endParaRPr lang="hr-HR" sz="2000" i="1" dirty="0">
              <a:solidFill>
                <a:srgbClr val="0070C0"/>
              </a:solidFill>
            </a:endParaRPr>
          </a:p>
        </p:txBody>
      </p:sp>
      <p:sp>
        <p:nvSpPr>
          <p:cNvPr id="28" name="Rezervirano mjesto sadržaja 2">
            <a:extLst>
              <a:ext uri="{FF2B5EF4-FFF2-40B4-BE49-F238E27FC236}">
                <a16:creationId xmlns:a16="http://schemas.microsoft.com/office/drawing/2014/main" id="{87C93B38-C6D6-4B86-81B9-2E0D560C44A1}"/>
              </a:ext>
            </a:extLst>
          </p:cNvPr>
          <p:cNvSpPr txBox="1">
            <a:spLocks/>
          </p:cNvSpPr>
          <p:nvPr/>
        </p:nvSpPr>
        <p:spPr>
          <a:xfrm>
            <a:off x="6816267" y="3319148"/>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az</a:t>
            </a:r>
            <a:endParaRPr lang="hr-HR" sz="2000" i="1" dirty="0">
              <a:solidFill>
                <a:srgbClr val="0070C0"/>
              </a:solidFill>
            </a:endParaRPr>
          </a:p>
        </p:txBody>
      </p:sp>
      <p:sp>
        <p:nvSpPr>
          <p:cNvPr id="29" name="Rezervirano mjesto sadržaja 2">
            <a:extLst>
              <a:ext uri="{FF2B5EF4-FFF2-40B4-BE49-F238E27FC236}">
                <a16:creationId xmlns:a16="http://schemas.microsoft.com/office/drawing/2014/main" id="{790B26FE-85F1-41D9-AC59-313D4BF19F90}"/>
              </a:ext>
            </a:extLst>
          </p:cNvPr>
          <p:cNvSpPr txBox="1">
            <a:spLocks/>
          </p:cNvSpPr>
          <p:nvPr/>
        </p:nvSpPr>
        <p:spPr>
          <a:xfrm>
            <a:off x="7789285" y="3622749"/>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apid</a:t>
            </a:r>
            <a:endParaRPr lang="hr-HR" sz="2000" i="1" dirty="0">
              <a:solidFill>
                <a:srgbClr val="0070C0"/>
              </a:solidFill>
            </a:endParaRPr>
          </a:p>
        </p:txBody>
      </p:sp>
      <p:sp>
        <p:nvSpPr>
          <p:cNvPr id="30" name="Rezervirano mjesto sadržaja 2">
            <a:extLst>
              <a:ext uri="{FF2B5EF4-FFF2-40B4-BE49-F238E27FC236}">
                <a16:creationId xmlns:a16="http://schemas.microsoft.com/office/drawing/2014/main" id="{23188B97-4E86-4B43-952F-DB3F6D681C4B}"/>
              </a:ext>
            </a:extLst>
          </p:cNvPr>
          <p:cNvSpPr txBox="1">
            <a:spLocks/>
          </p:cNvSpPr>
          <p:nvPr/>
        </p:nvSpPr>
        <p:spPr>
          <a:xfrm>
            <a:off x="6530517" y="3953427"/>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ouveni</a:t>
            </a:r>
            <a:endParaRPr lang="hr-HR" sz="2000" i="1" dirty="0">
              <a:solidFill>
                <a:srgbClr val="0070C0"/>
              </a:solidFill>
            </a:endParaRPr>
          </a:p>
        </p:txBody>
      </p:sp>
      <p:sp>
        <p:nvSpPr>
          <p:cNvPr id="31" name="Rezervirano mjesto sadržaja 2">
            <a:extLst>
              <a:ext uri="{FF2B5EF4-FFF2-40B4-BE49-F238E27FC236}">
                <a16:creationId xmlns:a16="http://schemas.microsoft.com/office/drawing/2014/main" id="{DDAB5B57-413B-40AC-AFB1-F33E2368C0C4}"/>
              </a:ext>
            </a:extLst>
          </p:cNvPr>
          <p:cNvSpPr txBox="1">
            <a:spLocks/>
          </p:cNvSpPr>
          <p:nvPr/>
        </p:nvSpPr>
        <p:spPr>
          <a:xfrm>
            <a:off x="8953039" y="4260716"/>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icke</a:t>
            </a:r>
            <a:endParaRPr lang="hr-HR" sz="2000" i="1" dirty="0">
              <a:solidFill>
                <a:srgbClr val="0070C0"/>
              </a:solidFill>
            </a:endParaRPr>
          </a:p>
        </p:txBody>
      </p:sp>
      <p:sp>
        <p:nvSpPr>
          <p:cNvPr id="32" name="Rezervirano mjesto sadržaja 2">
            <a:extLst>
              <a:ext uri="{FF2B5EF4-FFF2-40B4-BE49-F238E27FC236}">
                <a16:creationId xmlns:a16="http://schemas.microsoft.com/office/drawing/2014/main" id="{ED5425F4-EB96-4148-8E1A-E176E407263A}"/>
              </a:ext>
            </a:extLst>
          </p:cNvPr>
          <p:cNvSpPr txBox="1">
            <a:spLocks/>
          </p:cNvSpPr>
          <p:nvPr/>
        </p:nvSpPr>
        <p:spPr>
          <a:xfrm>
            <a:off x="8393430" y="4574703"/>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ri</a:t>
            </a:r>
            <a:endParaRPr lang="hr-HR" sz="2000" i="1" dirty="0">
              <a:solidFill>
                <a:srgbClr val="0070C0"/>
              </a:solidFill>
            </a:endParaRPr>
          </a:p>
        </p:txBody>
      </p:sp>
      <p:sp>
        <p:nvSpPr>
          <p:cNvPr id="33" name="Rezervirano mjesto sadržaja 2">
            <a:extLst>
              <a:ext uri="{FF2B5EF4-FFF2-40B4-BE49-F238E27FC236}">
                <a16:creationId xmlns:a16="http://schemas.microsoft.com/office/drawing/2014/main" id="{835291E1-1530-45BC-8163-CD2829B109F5}"/>
              </a:ext>
            </a:extLst>
          </p:cNvPr>
          <p:cNvSpPr txBox="1">
            <a:spLocks/>
          </p:cNvSpPr>
          <p:nvPr/>
        </p:nvSpPr>
        <p:spPr>
          <a:xfrm>
            <a:off x="8728361" y="4907214"/>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dul</a:t>
            </a:r>
            <a:endParaRPr lang="hr-HR" sz="2000" i="1" dirty="0">
              <a:solidFill>
                <a:srgbClr val="0070C0"/>
              </a:solidFill>
            </a:endParaRPr>
          </a:p>
        </p:txBody>
      </p:sp>
    </p:spTree>
    <p:extLst>
      <p:ext uri="{BB962C8B-B14F-4D97-AF65-F5344CB8AC3E}">
        <p14:creationId xmlns:p14="http://schemas.microsoft.com/office/powerpoint/2010/main" val="26637527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animEffect transition="in" filter="wipe(left)">
                                      <p:cBhvr>
                                        <p:cTn id="19" dur="500"/>
                                        <p:tgtEl>
                                          <p:spTgt spid="2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6">
                                            <p:txEl>
                                              <p:pRg st="0" end="0"/>
                                            </p:txEl>
                                          </p:spTgt>
                                        </p:tgtEl>
                                        <p:attrNameLst>
                                          <p:attrName>style.visibility</p:attrName>
                                        </p:attrNameLst>
                                      </p:cBhvr>
                                      <p:to>
                                        <p:strVal val="visible"/>
                                      </p:to>
                                    </p:set>
                                    <p:animEffect transition="in" filter="wipe(left)">
                                      <p:cBhvr>
                                        <p:cTn id="24" dur="500"/>
                                        <p:tgtEl>
                                          <p:spTgt spid="2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7">
                                            <p:txEl>
                                              <p:pRg st="0" end="0"/>
                                            </p:txEl>
                                          </p:spTgt>
                                        </p:tgtEl>
                                        <p:attrNameLst>
                                          <p:attrName>style.visibility</p:attrName>
                                        </p:attrNameLst>
                                      </p:cBhvr>
                                      <p:to>
                                        <p:strVal val="visible"/>
                                      </p:to>
                                    </p:set>
                                    <p:animEffect transition="in" filter="wipe(left)">
                                      <p:cBhvr>
                                        <p:cTn id="29" dur="500"/>
                                        <p:tgtEl>
                                          <p:spTgt spid="2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wipe(left)">
                                      <p:cBhvr>
                                        <p:cTn id="34" dur="500"/>
                                        <p:tgtEl>
                                          <p:spTgt spid="2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9">
                                            <p:txEl>
                                              <p:pRg st="0" end="0"/>
                                            </p:txEl>
                                          </p:spTgt>
                                        </p:tgtEl>
                                        <p:attrNameLst>
                                          <p:attrName>style.visibility</p:attrName>
                                        </p:attrNameLst>
                                      </p:cBhvr>
                                      <p:to>
                                        <p:strVal val="visible"/>
                                      </p:to>
                                    </p:set>
                                    <p:animEffect transition="in" filter="wipe(left)">
                                      <p:cBhvr>
                                        <p:cTn id="39" dur="500"/>
                                        <p:tgtEl>
                                          <p:spTgt spid="29">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0">
                                            <p:txEl>
                                              <p:pRg st="0" end="0"/>
                                            </p:txEl>
                                          </p:spTgt>
                                        </p:tgtEl>
                                        <p:attrNameLst>
                                          <p:attrName>style.visibility</p:attrName>
                                        </p:attrNameLst>
                                      </p:cBhvr>
                                      <p:to>
                                        <p:strVal val="visible"/>
                                      </p:to>
                                    </p:set>
                                    <p:animEffect transition="in" filter="wipe(left)">
                                      <p:cBhvr>
                                        <p:cTn id="44" dur="500"/>
                                        <p:tgtEl>
                                          <p:spTgt spid="30">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1">
                                            <p:txEl>
                                              <p:pRg st="0" end="0"/>
                                            </p:txEl>
                                          </p:spTgt>
                                        </p:tgtEl>
                                        <p:attrNameLst>
                                          <p:attrName>style.visibility</p:attrName>
                                        </p:attrNameLst>
                                      </p:cBhvr>
                                      <p:to>
                                        <p:strVal val="visible"/>
                                      </p:to>
                                    </p:set>
                                    <p:animEffect transition="in" filter="wipe(left)">
                                      <p:cBhvr>
                                        <p:cTn id="49" dur="500"/>
                                        <p:tgtEl>
                                          <p:spTgt spid="31">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Effect transition="in" filter="wipe(left)">
                                      <p:cBhvr>
                                        <p:cTn id="54" dur="500"/>
                                        <p:tgtEl>
                                          <p:spTgt spid="32">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3">
                                            <p:txEl>
                                              <p:pRg st="0" end="0"/>
                                            </p:txEl>
                                          </p:spTgt>
                                        </p:tgtEl>
                                        <p:attrNameLst>
                                          <p:attrName>style.visibility</p:attrName>
                                        </p:attrNameLst>
                                      </p:cBhvr>
                                      <p:to>
                                        <p:strVal val="visible"/>
                                      </p:to>
                                    </p:set>
                                    <p:animEffect transition="in" filter="wipe(left)">
                                      <p:cBhvr>
                                        <p:cTn id="59"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build="p"/>
      <p:bldP spid="26" grpId="0" build="p"/>
      <p:bldP spid="27" grpId="0" build="p"/>
      <p:bldP spid="28" grpId="0" build="p"/>
      <p:bldP spid="29" grpId="0" build="p"/>
      <p:bldP spid="30" grpId="0" build="p"/>
      <p:bldP spid="31" grpId="0" build="p"/>
      <p:bldP spid="32" grpId="0" build="p"/>
      <p:bldP spid="3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880ABB5-B97D-4E14-AC1C-4031E662E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7" y="0"/>
            <a:ext cx="5113339" cy="6858000"/>
          </a:xfrm>
          <a:prstGeom prst="rect">
            <a:avLst/>
          </a:prstGeom>
        </p:spPr>
      </p:pic>
      <p:sp>
        <p:nvSpPr>
          <p:cNvPr id="7" name="Rezervirano mjesto sadržaja 2">
            <a:extLst>
              <a:ext uri="{FF2B5EF4-FFF2-40B4-BE49-F238E27FC236}">
                <a16:creationId xmlns:a16="http://schemas.microsoft.com/office/drawing/2014/main" id="{8B3B2F24-F59F-48DA-A71A-42C8EC8610A8}"/>
              </a:ext>
            </a:extLst>
          </p:cNvPr>
          <p:cNvSpPr txBox="1">
            <a:spLocks/>
          </p:cNvSpPr>
          <p:nvPr/>
        </p:nvSpPr>
        <p:spPr>
          <a:xfrm>
            <a:off x="5129576" y="2537459"/>
            <a:ext cx="1282654" cy="22631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Answer the questions</a:t>
            </a:r>
            <a:r>
              <a:rPr lang="hr-HR" sz="2000" b="1" dirty="0"/>
              <a:t>.</a:t>
            </a:r>
            <a:br>
              <a:rPr lang="hr-HR" sz="2000" i="1" dirty="0"/>
            </a:br>
            <a:r>
              <a:rPr lang="hr-HR" sz="2000" i="1" dirty="0"/>
              <a:t>Odgovori na pitanja.</a:t>
            </a:r>
          </a:p>
        </p:txBody>
      </p:sp>
      <p:pic>
        <p:nvPicPr>
          <p:cNvPr id="2" name="Slika 1">
            <a:extLst>
              <a:ext uri="{FF2B5EF4-FFF2-40B4-BE49-F238E27FC236}">
                <a16:creationId xmlns:a16="http://schemas.microsoft.com/office/drawing/2014/main" id="{AF00A832-73E2-414A-9C10-818BC1502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7960" y="103123"/>
            <a:ext cx="5452110" cy="6651753"/>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85161080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2" y="17002"/>
            <a:ext cx="5099553" cy="6823995"/>
          </a:xfrm>
          <a:prstGeom prst="rect">
            <a:avLst/>
          </a:prstGeom>
        </p:spPr>
      </p:pic>
      <p:sp>
        <p:nvSpPr>
          <p:cNvPr id="21" name="Rezervirano mjesto sadržaja 2">
            <a:extLst>
              <a:ext uri="{FF2B5EF4-FFF2-40B4-BE49-F238E27FC236}">
                <a16:creationId xmlns:a16="http://schemas.microsoft.com/office/drawing/2014/main" id="{A32EC405-2BC3-4DC4-BD9F-FCC40BDD1ABB}"/>
              </a:ext>
            </a:extLst>
          </p:cNvPr>
          <p:cNvSpPr txBox="1">
            <a:spLocks/>
          </p:cNvSpPr>
          <p:nvPr/>
        </p:nvSpPr>
        <p:spPr>
          <a:xfrm>
            <a:off x="5207553" y="86768"/>
            <a:ext cx="6019800"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a:t>Open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35.</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867" y="2205859"/>
            <a:ext cx="10118234" cy="351938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15725" y="895416"/>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Call one </a:t>
            </a:r>
            <a:r>
              <a:rPr lang="hr-HR" sz="2000" b="1" dirty="0" err="1"/>
              <a:t>of</a:t>
            </a:r>
            <a:r>
              <a:rPr lang="hr-HR" sz="2000" b="1" dirty="0"/>
              <a:t> </a:t>
            </a:r>
            <a:r>
              <a:rPr lang="hr-HR" sz="2000" b="1" dirty="0" err="1"/>
              <a:t>your</a:t>
            </a:r>
            <a:r>
              <a:rPr lang="hr-HR" sz="2000" b="1" dirty="0"/>
              <a:t> </a:t>
            </a:r>
            <a:r>
              <a:rPr lang="hr-HR" sz="2000" b="1" dirty="0" err="1"/>
              <a:t>classmates</a:t>
            </a:r>
            <a:r>
              <a:rPr lang="hr-HR" sz="2000" b="1" dirty="0"/>
              <a:t> </a:t>
            </a:r>
            <a:r>
              <a:rPr lang="hr-HR" sz="2000" b="1" dirty="0" err="1"/>
              <a:t>and</a:t>
            </a:r>
            <a:r>
              <a:rPr lang="hr-HR" sz="2000" b="1" dirty="0"/>
              <a:t> </a:t>
            </a:r>
            <a:r>
              <a:rPr lang="hr-HR" sz="2000" b="1" dirty="0" err="1"/>
              <a:t>ask</a:t>
            </a:r>
            <a:r>
              <a:rPr lang="hr-HR" sz="2000" b="1" dirty="0"/>
              <a:t> </a:t>
            </a:r>
            <a:r>
              <a:rPr lang="hr-HR" sz="2000" b="1" dirty="0" err="1"/>
              <a:t>him</a:t>
            </a:r>
            <a:r>
              <a:rPr lang="hr-HR" sz="2000" b="1" dirty="0"/>
              <a:t>/</a:t>
            </a:r>
            <a:r>
              <a:rPr lang="hr-HR" sz="2000" b="1" dirty="0" err="1"/>
              <a:t>her</a:t>
            </a:r>
            <a:r>
              <a:rPr lang="hr-HR" sz="2000" b="1" dirty="0"/>
              <a:t> 5 </a:t>
            </a:r>
            <a:r>
              <a:rPr lang="hr-HR" sz="2000" b="1" dirty="0" err="1"/>
              <a:t>questions</a:t>
            </a:r>
            <a:r>
              <a:rPr lang="hr-HR" sz="2000" b="1" dirty="0"/>
              <a:t> </a:t>
            </a:r>
            <a:r>
              <a:rPr lang="hr-HR" sz="2000" b="1" dirty="0" err="1"/>
              <a:t>from</a:t>
            </a:r>
            <a:r>
              <a:rPr lang="hr-HR" sz="2000" b="1" dirty="0"/>
              <a:t> </a:t>
            </a:r>
            <a:r>
              <a:rPr lang="hr-HR" sz="2000" b="1" dirty="0" err="1"/>
              <a:t>task</a:t>
            </a:r>
            <a:r>
              <a:rPr lang="hr-HR" sz="2000" b="1" dirty="0"/>
              <a:t> 3</a:t>
            </a:r>
            <a:r>
              <a:rPr lang="en-US" sz="2000" b="1" dirty="0"/>
              <a:t>.</a:t>
            </a:r>
            <a:br>
              <a:rPr lang="hr-HR" sz="2000" b="1" dirty="0"/>
            </a:br>
            <a:r>
              <a:rPr lang="hr-HR" sz="2000" i="1" dirty="0"/>
              <a:t>Nazovi nekog od svojih prijatelja i razreda i postavi mu/joj 5 pitanja iz 3. zadatka.</a:t>
            </a:r>
            <a:endParaRPr lang="en-US" sz="2000" b="1" dirty="0"/>
          </a:p>
        </p:txBody>
      </p:sp>
    </p:spTree>
    <p:extLst>
      <p:ext uri="{BB962C8B-B14F-4D97-AF65-F5344CB8AC3E}">
        <p14:creationId xmlns:p14="http://schemas.microsoft.com/office/powerpoint/2010/main" val="219972684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2" y="17002"/>
            <a:ext cx="5099553" cy="6823995"/>
          </a:xfrm>
          <a:prstGeom prst="rect">
            <a:avLst/>
          </a:prstGeom>
        </p:spPr>
      </p:pic>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942" y="2217421"/>
            <a:ext cx="10797583" cy="4262204"/>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627720" y="2908343"/>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The</a:t>
            </a:r>
            <a:r>
              <a:rPr lang="hr-HR" sz="2000" b="1" dirty="0"/>
              <a:t> </a:t>
            </a:r>
            <a:r>
              <a:rPr lang="hr-HR" sz="2000" b="1" dirty="0" err="1"/>
              <a:t>biggest</a:t>
            </a:r>
            <a:r>
              <a:rPr lang="hr-HR" sz="2000" b="1" dirty="0"/>
              <a:t> </a:t>
            </a:r>
            <a:r>
              <a:rPr lang="hr-HR" sz="2000" b="1" dirty="0" err="1"/>
              <a:t>theme</a:t>
            </a:r>
            <a:r>
              <a:rPr lang="hr-HR" sz="2000" b="1" dirty="0"/>
              <a:t> park </a:t>
            </a:r>
            <a:r>
              <a:rPr lang="hr-HR" sz="2000" b="1" dirty="0" err="1"/>
              <a:t>in</a:t>
            </a:r>
            <a:r>
              <a:rPr lang="hr-HR" sz="2000" b="1" dirty="0"/>
              <a:t> </a:t>
            </a:r>
            <a:r>
              <a:rPr lang="hr-HR" sz="2000" b="1" dirty="0" err="1"/>
              <a:t>the</a:t>
            </a:r>
            <a:r>
              <a:rPr lang="hr-HR" sz="2000" b="1" dirty="0"/>
              <a:t> </a:t>
            </a:r>
            <a:r>
              <a:rPr lang="hr-HR" sz="2000" b="1" dirty="0" err="1"/>
              <a:t>world</a:t>
            </a:r>
            <a:r>
              <a:rPr lang="hr-HR" sz="2000" b="1" dirty="0"/>
              <a:t> </a:t>
            </a:r>
            <a:r>
              <a:rPr lang="hr-HR" sz="2000" b="1" dirty="0" err="1"/>
              <a:t>is</a:t>
            </a:r>
            <a:r>
              <a:rPr lang="hr-HR" sz="2000" b="1" dirty="0"/>
              <a:t>..</a:t>
            </a:r>
            <a:r>
              <a:rPr lang="en-US" sz="2000" b="1" dirty="0"/>
              <a:t>.</a:t>
            </a:r>
            <a:br>
              <a:rPr lang="hr-HR" sz="2000" b="1" dirty="0"/>
            </a:br>
            <a:r>
              <a:rPr lang="hr-HR" sz="2000" i="1" dirty="0"/>
              <a:t>Najveći tematski park na svijetu je…</a:t>
            </a:r>
            <a:endParaRPr lang="en-US" sz="2000" b="1" dirty="0"/>
          </a:p>
        </p:txBody>
      </p:sp>
      <p:sp>
        <p:nvSpPr>
          <p:cNvPr id="6" name="Rezervirano mjesto sadržaja 2">
            <a:extLst>
              <a:ext uri="{FF2B5EF4-FFF2-40B4-BE49-F238E27FC236}">
                <a16:creationId xmlns:a16="http://schemas.microsoft.com/office/drawing/2014/main" id="{EF17D692-10CC-4986-8209-1D1D6174DB91}"/>
              </a:ext>
            </a:extLst>
          </p:cNvPr>
          <p:cNvSpPr txBox="1">
            <a:spLocks/>
          </p:cNvSpPr>
          <p:nvPr/>
        </p:nvSpPr>
        <p:spPr>
          <a:xfrm>
            <a:off x="5178503" y="477563"/>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err="1"/>
              <a:t>Gardaland</a:t>
            </a:r>
            <a:r>
              <a:rPr lang="en-US" sz="2000" b="1" dirty="0"/>
              <a:t> is in Italy. Thomas Land is in the UK. There are Legoland theme parks in the UK, the USA, Germany and Denmark. But the biggest and the most famous of them all are the Disneyland theme parks (in the USA in Florida and California, and in France, Japan and Hong Kong).</a:t>
            </a:r>
          </a:p>
        </p:txBody>
      </p:sp>
      <p:pic>
        <p:nvPicPr>
          <p:cNvPr id="7" name="Picture 4" descr="Vidi izvornu sliku">
            <a:extLst>
              <a:ext uri="{FF2B5EF4-FFF2-40B4-BE49-F238E27FC236}">
                <a16:creationId xmlns:a16="http://schemas.microsoft.com/office/drawing/2014/main" id="{A164E7A3-4841-48EB-8C30-B2B2B4D0EB2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475" y="4663440"/>
            <a:ext cx="337106" cy="412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0093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55" y="17002"/>
            <a:ext cx="5076386" cy="6823995"/>
          </a:xfrm>
          <a:prstGeom prst="rect">
            <a:avLst/>
          </a:prstGeom>
        </p:spPr>
      </p:pic>
      <p:sp>
        <p:nvSpPr>
          <p:cNvPr id="21" name="Rezervirano mjesto sadržaja 2">
            <a:extLst>
              <a:ext uri="{FF2B5EF4-FFF2-40B4-BE49-F238E27FC236}">
                <a16:creationId xmlns:a16="http://schemas.microsoft.com/office/drawing/2014/main" id="{A32EC405-2BC3-4DC4-BD9F-FCC40BDD1ABB}"/>
              </a:ext>
            </a:extLst>
          </p:cNvPr>
          <p:cNvSpPr txBox="1">
            <a:spLocks/>
          </p:cNvSpPr>
          <p:nvPr/>
        </p:nvSpPr>
        <p:spPr>
          <a:xfrm>
            <a:off x="5207553" y="86768"/>
            <a:ext cx="6019800"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err="1"/>
              <a:t>Go</a:t>
            </a:r>
            <a:r>
              <a:rPr lang="hr-HR" sz="2000" b="1" dirty="0"/>
              <a:t> to </a:t>
            </a:r>
            <a:r>
              <a:rPr lang="hr-HR" sz="2000" b="1" dirty="0" err="1"/>
              <a:t>page</a:t>
            </a:r>
            <a:r>
              <a:rPr lang="hr-HR" sz="2000" b="1" dirty="0"/>
              <a:t> 36.</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337" y="221573"/>
            <a:ext cx="4855804" cy="686412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324723" y="2678496"/>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P</a:t>
            </a:r>
            <a:r>
              <a:rPr lang="en-US" sz="2000" b="1" dirty="0"/>
              <a:t>ick a theme park </a:t>
            </a:r>
            <a:r>
              <a:rPr lang="hr-HR" sz="2000" b="1" dirty="0" err="1"/>
              <a:t>you</a:t>
            </a:r>
            <a:r>
              <a:rPr lang="hr-HR" sz="2000" b="1" dirty="0"/>
              <a:t> </a:t>
            </a:r>
            <a:r>
              <a:rPr lang="en-US" sz="2000" b="1" dirty="0"/>
              <a:t>would like to visit and imagine </a:t>
            </a:r>
            <a:r>
              <a:rPr lang="hr-HR" sz="2000" b="1" dirty="0" err="1"/>
              <a:t>you</a:t>
            </a:r>
            <a:r>
              <a:rPr lang="en-US" sz="2000" b="1" dirty="0"/>
              <a:t> are there now.</a:t>
            </a:r>
            <a:r>
              <a:rPr lang="hr-HR" sz="2000" b="1" dirty="0"/>
              <a:t> </a:t>
            </a:r>
            <a:r>
              <a:rPr lang="hr-HR" sz="2000" b="1" dirty="0" err="1"/>
              <a:t>Write</a:t>
            </a:r>
            <a:r>
              <a:rPr lang="hr-HR" sz="2000" b="1" dirty="0"/>
              <a:t> a </a:t>
            </a:r>
            <a:r>
              <a:rPr lang="hr-HR" sz="2000" b="1" dirty="0" err="1"/>
              <a:t>postcard</a:t>
            </a:r>
            <a:r>
              <a:rPr lang="hr-HR" sz="2000" b="1" dirty="0"/>
              <a:t>. </a:t>
            </a:r>
            <a:br>
              <a:rPr lang="hr-HR" sz="2000" b="1" dirty="0"/>
            </a:br>
            <a:r>
              <a:rPr lang="hr-HR" sz="2000" i="1" dirty="0"/>
              <a:t>Izaberi jedan tematski park i zamisli da si sada tamo. Napiši razglednicu nekome od svojih prijatelja. Ne moraš koristiti samo pridjeve iznad razglednice, nego možeš koristiti i ostale riječi koje znaš.</a:t>
            </a:r>
            <a:endParaRPr lang="en-US" sz="2000" b="1" dirty="0"/>
          </a:p>
        </p:txBody>
      </p:sp>
    </p:spTree>
    <p:extLst>
      <p:ext uri="{BB962C8B-B14F-4D97-AF65-F5344CB8AC3E}">
        <p14:creationId xmlns:p14="http://schemas.microsoft.com/office/powerpoint/2010/main" val="26689023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55" y="17002"/>
            <a:ext cx="5076386" cy="6823995"/>
          </a:xfrm>
          <a:prstGeom prst="rect">
            <a:avLst/>
          </a:prstGeom>
        </p:spPr>
      </p:pic>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627" y="1508760"/>
            <a:ext cx="10051531" cy="4937774"/>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87563" y="152466"/>
            <a:ext cx="70044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When you are at a theme park, you must follow some</a:t>
            </a:r>
            <a:r>
              <a:rPr lang="hr-HR" sz="2000" b="1" dirty="0"/>
              <a:t> </a:t>
            </a:r>
            <a:r>
              <a:rPr lang="en-US" sz="2000" b="1" dirty="0"/>
              <a:t>rules. Here is a list of rules. Tick the rules you can see in</a:t>
            </a:r>
            <a:r>
              <a:rPr lang="hr-HR" sz="2000" b="1" dirty="0"/>
              <a:t> </a:t>
            </a:r>
            <a:r>
              <a:rPr lang="en-US" sz="2000" b="1" dirty="0"/>
              <a:t>a theme park.</a:t>
            </a:r>
            <a:br>
              <a:rPr lang="hr-HR" sz="2000" b="1" dirty="0"/>
            </a:br>
            <a:r>
              <a:rPr lang="hr-HR" sz="2000" i="1" dirty="0"/>
              <a:t>Kada si u tematskom parku moraš se držati nekih pravila. Koja od ovih pravila možeš vidjeti u tematskom parku?</a:t>
            </a:r>
            <a:endParaRPr lang="en-US" sz="2000" b="1" dirty="0"/>
          </a:p>
        </p:txBody>
      </p:sp>
    </p:spTree>
    <p:extLst>
      <p:ext uri="{BB962C8B-B14F-4D97-AF65-F5344CB8AC3E}">
        <p14:creationId xmlns:p14="http://schemas.microsoft.com/office/powerpoint/2010/main" val="34695171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avokutnik 3">
            <a:extLst>
              <a:ext uri="{FF2B5EF4-FFF2-40B4-BE49-F238E27FC236}">
                <a16:creationId xmlns:a16="http://schemas.microsoft.com/office/drawing/2014/main" id="{614A8D42-C0E9-4382-B0D8-7E4457317D28}"/>
              </a:ext>
            </a:extLst>
          </p:cNvPr>
          <p:cNvSpPr/>
          <p:nvPr/>
        </p:nvSpPr>
        <p:spPr>
          <a:xfrm>
            <a:off x="487680" y="248869"/>
            <a:ext cx="6096000" cy="5262979"/>
          </a:xfrm>
          <a:prstGeom prst="rect">
            <a:avLst/>
          </a:prstGeom>
        </p:spPr>
        <p:txBody>
          <a:bodyPr>
            <a:spAutoFit/>
          </a:bodyPr>
          <a:lstStyle/>
          <a:p>
            <a:r>
              <a:rPr lang="en-US" sz="2400" b="1" dirty="0">
                <a:solidFill>
                  <a:srgbClr val="1D1D1B"/>
                </a:solidFill>
              </a:rPr>
              <a:t>Keep your dog on a leash!</a:t>
            </a:r>
          </a:p>
          <a:p>
            <a:r>
              <a:rPr lang="hr-HR" sz="2400" b="1" dirty="0">
                <a:solidFill>
                  <a:srgbClr val="1D1D1B"/>
                </a:solidFill>
              </a:rPr>
              <a:t>Take </a:t>
            </a:r>
            <a:r>
              <a:rPr lang="hr-HR" sz="2400" b="1" dirty="0" err="1">
                <a:solidFill>
                  <a:srgbClr val="1D1D1B"/>
                </a:solidFill>
              </a:rPr>
              <a:t>off</a:t>
            </a:r>
            <a:r>
              <a:rPr lang="hr-HR" sz="2400" b="1" dirty="0">
                <a:solidFill>
                  <a:srgbClr val="1D1D1B"/>
                </a:solidFill>
              </a:rPr>
              <a:t> </a:t>
            </a:r>
            <a:r>
              <a:rPr lang="hr-HR" sz="2400" b="1" dirty="0" err="1">
                <a:solidFill>
                  <a:srgbClr val="1D1D1B"/>
                </a:solidFill>
              </a:rPr>
              <a:t>you</a:t>
            </a:r>
            <a:r>
              <a:rPr lang="hr-HR" sz="2400" b="1" dirty="0">
                <a:solidFill>
                  <a:srgbClr val="1D1D1B"/>
                </a:solidFill>
              </a:rPr>
              <a:t> </a:t>
            </a:r>
            <a:r>
              <a:rPr lang="hr-HR" sz="2400" b="1" dirty="0" err="1">
                <a:solidFill>
                  <a:srgbClr val="1D1D1B"/>
                </a:solidFill>
              </a:rPr>
              <a:t>shoes</a:t>
            </a:r>
            <a:r>
              <a:rPr lang="hr-HR" sz="2400" b="1" dirty="0">
                <a:solidFill>
                  <a:srgbClr val="1D1D1B"/>
                </a:solidFill>
              </a:rPr>
              <a:t>!</a:t>
            </a:r>
          </a:p>
          <a:p>
            <a:r>
              <a:rPr lang="en-US" sz="2400" b="1" dirty="0">
                <a:solidFill>
                  <a:srgbClr val="1D1D1B"/>
                </a:solidFill>
              </a:rPr>
              <a:t>Don’t swim in the rapids!</a:t>
            </a:r>
          </a:p>
          <a:p>
            <a:r>
              <a:rPr lang="hr-HR" sz="2400" b="1" dirty="0" err="1">
                <a:solidFill>
                  <a:srgbClr val="1D1D1B"/>
                </a:solidFill>
              </a:rPr>
              <a:t>Empty</a:t>
            </a:r>
            <a:r>
              <a:rPr lang="hr-HR" sz="2400" b="1" dirty="0">
                <a:solidFill>
                  <a:srgbClr val="1D1D1B"/>
                </a:solidFill>
              </a:rPr>
              <a:t> </a:t>
            </a:r>
            <a:r>
              <a:rPr lang="hr-HR" sz="2400" b="1" dirty="0" err="1">
                <a:solidFill>
                  <a:srgbClr val="1D1D1B"/>
                </a:solidFill>
              </a:rPr>
              <a:t>your</a:t>
            </a:r>
            <a:r>
              <a:rPr lang="hr-HR" sz="2400" b="1" dirty="0">
                <a:solidFill>
                  <a:srgbClr val="1D1D1B"/>
                </a:solidFill>
              </a:rPr>
              <a:t> </a:t>
            </a:r>
            <a:r>
              <a:rPr lang="hr-HR" sz="2400" b="1" dirty="0" err="1">
                <a:solidFill>
                  <a:srgbClr val="1D1D1B"/>
                </a:solidFill>
              </a:rPr>
              <a:t>pockets</a:t>
            </a:r>
            <a:r>
              <a:rPr lang="hr-HR" sz="2400" b="1" dirty="0">
                <a:solidFill>
                  <a:srgbClr val="1D1D1B"/>
                </a:solidFill>
              </a:rPr>
              <a:t>!</a:t>
            </a:r>
          </a:p>
          <a:p>
            <a:r>
              <a:rPr lang="hr-HR" sz="2400" b="1" dirty="0" err="1">
                <a:solidFill>
                  <a:srgbClr val="1D1D1B"/>
                </a:solidFill>
              </a:rPr>
              <a:t>Don’t</a:t>
            </a:r>
            <a:r>
              <a:rPr lang="hr-HR" sz="2400" b="1" dirty="0">
                <a:solidFill>
                  <a:srgbClr val="1D1D1B"/>
                </a:solidFill>
              </a:rPr>
              <a:t> </a:t>
            </a:r>
            <a:r>
              <a:rPr lang="hr-HR" sz="2400" b="1" dirty="0" err="1">
                <a:solidFill>
                  <a:srgbClr val="1D1D1B"/>
                </a:solidFill>
              </a:rPr>
              <a:t>drink</a:t>
            </a:r>
            <a:r>
              <a:rPr lang="hr-HR" sz="2400" b="1" dirty="0">
                <a:solidFill>
                  <a:srgbClr val="1D1D1B"/>
                </a:solidFill>
              </a:rPr>
              <a:t> </a:t>
            </a:r>
            <a:r>
              <a:rPr lang="hr-HR" sz="2400" b="1" dirty="0" err="1">
                <a:solidFill>
                  <a:srgbClr val="1D1D1B"/>
                </a:solidFill>
              </a:rPr>
              <a:t>milk</a:t>
            </a:r>
            <a:r>
              <a:rPr lang="hr-HR" sz="2400" b="1" dirty="0">
                <a:solidFill>
                  <a:srgbClr val="1D1D1B"/>
                </a:solidFill>
              </a:rPr>
              <a:t>!</a:t>
            </a:r>
          </a:p>
          <a:p>
            <a:r>
              <a:rPr lang="hr-HR" sz="2400" b="1" dirty="0" err="1">
                <a:solidFill>
                  <a:srgbClr val="1D1D1B"/>
                </a:solidFill>
              </a:rPr>
              <a:t>Don’t</a:t>
            </a:r>
            <a:r>
              <a:rPr lang="hr-HR" sz="2400" b="1" dirty="0">
                <a:solidFill>
                  <a:srgbClr val="1D1D1B"/>
                </a:solidFill>
              </a:rPr>
              <a:t> </a:t>
            </a:r>
            <a:r>
              <a:rPr lang="hr-HR" sz="2400" b="1" dirty="0" err="1">
                <a:solidFill>
                  <a:srgbClr val="1D1D1B"/>
                </a:solidFill>
              </a:rPr>
              <a:t>jump</a:t>
            </a:r>
            <a:r>
              <a:rPr lang="hr-HR" sz="2400" b="1" dirty="0">
                <a:solidFill>
                  <a:srgbClr val="1D1D1B"/>
                </a:solidFill>
              </a:rPr>
              <a:t> </a:t>
            </a:r>
            <a:r>
              <a:rPr lang="hr-HR" sz="2400" b="1" dirty="0" err="1">
                <a:solidFill>
                  <a:srgbClr val="1D1D1B"/>
                </a:solidFill>
              </a:rPr>
              <a:t>the</a:t>
            </a:r>
            <a:r>
              <a:rPr lang="hr-HR" sz="2400" b="1" dirty="0">
                <a:solidFill>
                  <a:srgbClr val="1D1D1B"/>
                </a:solidFill>
              </a:rPr>
              <a:t> </a:t>
            </a:r>
            <a:r>
              <a:rPr lang="hr-HR" sz="2400" b="1" dirty="0" err="1">
                <a:solidFill>
                  <a:srgbClr val="1D1D1B"/>
                </a:solidFill>
              </a:rPr>
              <a:t>queue</a:t>
            </a:r>
            <a:r>
              <a:rPr lang="hr-HR" sz="2400" b="1" dirty="0">
                <a:solidFill>
                  <a:srgbClr val="1D1D1B"/>
                </a:solidFill>
              </a:rPr>
              <a:t>!</a:t>
            </a:r>
          </a:p>
          <a:p>
            <a:r>
              <a:rPr lang="en-US" sz="2400" b="1" dirty="0">
                <a:solidFill>
                  <a:srgbClr val="1D1D1B"/>
                </a:solidFill>
              </a:rPr>
              <a:t>Jump out of the pirate ship!</a:t>
            </a:r>
          </a:p>
          <a:p>
            <a:r>
              <a:rPr lang="en-US" sz="2400" b="1" dirty="0">
                <a:solidFill>
                  <a:srgbClr val="1D1D1B"/>
                </a:solidFill>
              </a:rPr>
              <a:t>Don’t sit on the grass!</a:t>
            </a:r>
          </a:p>
          <a:p>
            <a:r>
              <a:rPr lang="hr-HR" sz="2400" b="1" dirty="0" err="1">
                <a:solidFill>
                  <a:srgbClr val="1D1D1B"/>
                </a:solidFill>
              </a:rPr>
              <a:t>Wait</a:t>
            </a:r>
            <a:r>
              <a:rPr lang="hr-HR" sz="2400" b="1" dirty="0">
                <a:solidFill>
                  <a:srgbClr val="1D1D1B"/>
                </a:solidFill>
              </a:rPr>
              <a:t> </a:t>
            </a:r>
            <a:r>
              <a:rPr lang="hr-HR" sz="2400" b="1" dirty="0" err="1">
                <a:solidFill>
                  <a:srgbClr val="1D1D1B"/>
                </a:solidFill>
              </a:rPr>
              <a:t>in</a:t>
            </a:r>
            <a:r>
              <a:rPr lang="hr-HR" sz="2400" b="1" dirty="0">
                <a:solidFill>
                  <a:srgbClr val="1D1D1B"/>
                </a:solidFill>
              </a:rPr>
              <a:t> line!</a:t>
            </a:r>
          </a:p>
          <a:p>
            <a:r>
              <a:rPr lang="hr-HR" sz="2400" b="1" dirty="0" err="1">
                <a:solidFill>
                  <a:srgbClr val="1D1D1B"/>
                </a:solidFill>
              </a:rPr>
              <a:t>Don’t</a:t>
            </a:r>
            <a:r>
              <a:rPr lang="hr-HR" sz="2400" b="1" dirty="0">
                <a:solidFill>
                  <a:srgbClr val="1D1D1B"/>
                </a:solidFill>
              </a:rPr>
              <a:t> </a:t>
            </a:r>
            <a:r>
              <a:rPr lang="hr-HR" sz="2400" b="1" dirty="0" err="1">
                <a:solidFill>
                  <a:srgbClr val="1D1D1B"/>
                </a:solidFill>
              </a:rPr>
              <a:t>laugh</a:t>
            </a:r>
            <a:r>
              <a:rPr lang="hr-HR" sz="2400" b="1" dirty="0">
                <a:solidFill>
                  <a:srgbClr val="1D1D1B"/>
                </a:solidFill>
              </a:rPr>
              <a:t>!</a:t>
            </a:r>
          </a:p>
          <a:p>
            <a:r>
              <a:rPr lang="hr-HR" sz="2400" b="1" dirty="0">
                <a:solidFill>
                  <a:srgbClr val="1D1D1B"/>
                </a:solidFill>
              </a:rPr>
              <a:t>Buy a </a:t>
            </a:r>
            <a:r>
              <a:rPr lang="hr-HR" sz="2400" b="1" dirty="0" err="1">
                <a:solidFill>
                  <a:srgbClr val="1D1D1B"/>
                </a:solidFill>
              </a:rPr>
              <a:t>ticket</a:t>
            </a:r>
            <a:r>
              <a:rPr lang="hr-HR" sz="2400" b="1" dirty="0">
                <a:solidFill>
                  <a:srgbClr val="1D1D1B"/>
                </a:solidFill>
              </a:rPr>
              <a:t>!</a:t>
            </a:r>
          </a:p>
          <a:p>
            <a:r>
              <a:rPr lang="hr-HR" sz="2400" b="1" dirty="0">
                <a:solidFill>
                  <a:srgbClr val="1D1D1B"/>
                </a:solidFill>
              </a:rPr>
              <a:t>Be polite!</a:t>
            </a:r>
          </a:p>
          <a:p>
            <a:r>
              <a:rPr lang="hr-HR" sz="2400" b="1" dirty="0" err="1">
                <a:solidFill>
                  <a:srgbClr val="1D1D1B"/>
                </a:solidFill>
              </a:rPr>
              <a:t>Don’t</a:t>
            </a:r>
            <a:r>
              <a:rPr lang="hr-HR" sz="2400" b="1" dirty="0">
                <a:solidFill>
                  <a:srgbClr val="1D1D1B"/>
                </a:solidFill>
              </a:rPr>
              <a:t> </a:t>
            </a:r>
            <a:r>
              <a:rPr lang="hr-HR" sz="2400" b="1" dirty="0" err="1">
                <a:solidFill>
                  <a:srgbClr val="1D1D1B"/>
                </a:solidFill>
              </a:rPr>
              <a:t>push</a:t>
            </a:r>
            <a:r>
              <a:rPr lang="hr-HR" sz="2400" b="1" dirty="0">
                <a:solidFill>
                  <a:srgbClr val="1D1D1B"/>
                </a:solidFill>
              </a:rPr>
              <a:t> </a:t>
            </a:r>
            <a:r>
              <a:rPr lang="hr-HR" sz="2400" b="1" dirty="0" err="1">
                <a:solidFill>
                  <a:srgbClr val="1D1D1B"/>
                </a:solidFill>
              </a:rPr>
              <a:t>others</a:t>
            </a:r>
            <a:r>
              <a:rPr lang="hr-HR" sz="2400" b="1" dirty="0">
                <a:solidFill>
                  <a:srgbClr val="1D1D1B"/>
                </a:solidFill>
              </a:rPr>
              <a:t>!</a:t>
            </a:r>
          </a:p>
          <a:p>
            <a:r>
              <a:rPr lang="hr-HR" sz="2400" b="1" dirty="0" err="1">
                <a:solidFill>
                  <a:srgbClr val="1D1D1B"/>
                </a:solidFill>
              </a:rPr>
              <a:t>Don’t</a:t>
            </a:r>
            <a:r>
              <a:rPr lang="hr-HR" sz="2400" b="1" dirty="0">
                <a:solidFill>
                  <a:srgbClr val="1D1D1B"/>
                </a:solidFill>
              </a:rPr>
              <a:t> </a:t>
            </a:r>
            <a:r>
              <a:rPr lang="hr-HR" sz="2400" b="1" dirty="0" err="1">
                <a:solidFill>
                  <a:srgbClr val="1D1D1B"/>
                </a:solidFill>
              </a:rPr>
              <a:t>fall</a:t>
            </a:r>
            <a:r>
              <a:rPr lang="hr-HR" sz="2400" b="1" dirty="0">
                <a:solidFill>
                  <a:srgbClr val="1D1D1B"/>
                </a:solidFill>
              </a:rPr>
              <a:t> </a:t>
            </a:r>
            <a:r>
              <a:rPr lang="hr-HR" sz="2400" b="1" dirty="0" err="1">
                <a:solidFill>
                  <a:srgbClr val="1D1D1B"/>
                </a:solidFill>
              </a:rPr>
              <a:t>asleep</a:t>
            </a:r>
            <a:r>
              <a:rPr lang="hr-HR" sz="2400" b="1" dirty="0">
                <a:solidFill>
                  <a:srgbClr val="1D1D1B"/>
                </a:solidFill>
              </a:rPr>
              <a:t>!</a:t>
            </a:r>
            <a:endParaRPr lang="hr-HR" sz="2400" b="1" dirty="0"/>
          </a:p>
        </p:txBody>
      </p:sp>
      <p:sp>
        <p:nvSpPr>
          <p:cNvPr id="5" name="Pravokutnik 4">
            <a:extLst>
              <a:ext uri="{FF2B5EF4-FFF2-40B4-BE49-F238E27FC236}">
                <a16:creationId xmlns:a16="http://schemas.microsoft.com/office/drawing/2014/main" id="{EDAC7512-BF69-4082-BAA0-516430BD9813}"/>
              </a:ext>
            </a:extLst>
          </p:cNvPr>
          <p:cNvSpPr/>
          <p:nvPr/>
        </p:nvSpPr>
        <p:spPr>
          <a:xfrm>
            <a:off x="4812030" y="248869"/>
            <a:ext cx="6096000" cy="5262979"/>
          </a:xfrm>
          <a:prstGeom prst="rect">
            <a:avLst/>
          </a:prstGeom>
        </p:spPr>
        <p:txBody>
          <a:bodyPr>
            <a:spAutoFit/>
          </a:bodyPr>
          <a:lstStyle/>
          <a:p>
            <a:r>
              <a:rPr lang="hr-HR" sz="2400" i="1" dirty="0">
                <a:solidFill>
                  <a:srgbClr val="1D1D1B"/>
                </a:solidFill>
              </a:rPr>
              <a:t>Psa drži na uzici!</a:t>
            </a:r>
            <a:endParaRPr lang="en-US" sz="2400" i="1" dirty="0">
              <a:solidFill>
                <a:srgbClr val="1D1D1B"/>
              </a:solidFill>
            </a:endParaRPr>
          </a:p>
          <a:p>
            <a:r>
              <a:rPr lang="hr-HR" sz="2400" i="1" dirty="0">
                <a:solidFill>
                  <a:srgbClr val="1D1D1B"/>
                </a:solidFill>
              </a:rPr>
              <a:t>Izuj cipele!</a:t>
            </a:r>
          </a:p>
          <a:p>
            <a:r>
              <a:rPr lang="hr-HR" sz="2400" i="1" dirty="0">
                <a:solidFill>
                  <a:srgbClr val="1D1D1B"/>
                </a:solidFill>
              </a:rPr>
              <a:t>Nemoj plivati u brzacima!</a:t>
            </a:r>
            <a:endParaRPr lang="en-US" sz="2400" i="1" dirty="0">
              <a:solidFill>
                <a:srgbClr val="1D1D1B"/>
              </a:solidFill>
            </a:endParaRPr>
          </a:p>
          <a:p>
            <a:r>
              <a:rPr lang="hr-HR" sz="2400" i="1" dirty="0">
                <a:solidFill>
                  <a:srgbClr val="1D1D1B"/>
                </a:solidFill>
              </a:rPr>
              <a:t>Isprazni džepove!</a:t>
            </a:r>
          </a:p>
          <a:p>
            <a:r>
              <a:rPr lang="hr-HR" sz="2400" i="1" dirty="0">
                <a:solidFill>
                  <a:srgbClr val="1D1D1B"/>
                </a:solidFill>
              </a:rPr>
              <a:t>Nemoj piti mlijeko!</a:t>
            </a:r>
          </a:p>
          <a:p>
            <a:r>
              <a:rPr lang="hr-HR" sz="2400" i="1" dirty="0">
                <a:solidFill>
                  <a:srgbClr val="1D1D1B"/>
                </a:solidFill>
              </a:rPr>
              <a:t>Ne guraj se u redu! </a:t>
            </a:r>
          </a:p>
          <a:p>
            <a:r>
              <a:rPr lang="hr-HR" sz="2400" i="1" dirty="0">
                <a:solidFill>
                  <a:srgbClr val="1D1D1B"/>
                </a:solidFill>
              </a:rPr>
              <a:t>Iskači iz piratskog broda</a:t>
            </a:r>
            <a:r>
              <a:rPr lang="en-US" sz="2400" i="1" dirty="0">
                <a:solidFill>
                  <a:srgbClr val="1D1D1B"/>
                </a:solidFill>
              </a:rPr>
              <a:t>!</a:t>
            </a:r>
          </a:p>
          <a:p>
            <a:r>
              <a:rPr lang="hr-HR" sz="2400" i="1" dirty="0">
                <a:solidFill>
                  <a:srgbClr val="1D1D1B"/>
                </a:solidFill>
              </a:rPr>
              <a:t>Nemoj sjediti na travi</a:t>
            </a:r>
            <a:r>
              <a:rPr lang="en-US" sz="2400" i="1" dirty="0">
                <a:solidFill>
                  <a:srgbClr val="1D1D1B"/>
                </a:solidFill>
              </a:rPr>
              <a:t>!</a:t>
            </a:r>
          </a:p>
          <a:p>
            <a:r>
              <a:rPr lang="hr-HR" sz="2400" i="1" dirty="0">
                <a:solidFill>
                  <a:srgbClr val="1D1D1B"/>
                </a:solidFill>
              </a:rPr>
              <a:t>Čekaj u redu!</a:t>
            </a:r>
          </a:p>
          <a:p>
            <a:r>
              <a:rPr lang="hr-HR" sz="2400" i="1" dirty="0">
                <a:solidFill>
                  <a:srgbClr val="1D1D1B"/>
                </a:solidFill>
              </a:rPr>
              <a:t>Ne smij se !</a:t>
            </a:r>
          </a:p>
          <a:p>
            <a:r>
              <a:rPr lang="hr-HR" sz="2400" i="1" dirty="0">
                <a:solidFill>
                  <a:srgbClr val="1D1D1B"/>
                </a:solidFill>
              </a:rPr>
              <a:t>Kupi ulaznicu!</a:t>
            </a:r>
          </a:p>
          <a:p>
            <a:r>
              <a:rPr lang="hr-HR" sz="2400" i="1" dirty="0">
                <a:solidFill>
                  <a:srgbClr val="1D1D1B"/>
                </a:solidFill>
              </a:rPr>
              <a:t>Budi pristojan!</a:t>
            </a:r>
          </a:p>
          <a:p>
            <a:r>
              <a:rPr lang="hr-HR" sz="2400" i="1" dirty="0">
                <a:solidFill>
                  <a:srgbClr val="1D1D1B"/>
                </a:solidFill>
              </a:rPr>
              <a:t>Ne guraj druge!</a:t>
            </a:r>
          </a:p>
          <a:p>
            <a:r>
              <a:rPr lang="hr-HR" sz="2400" i="1" dirty="0">
                <a:solidFill>
                  <a:srgbClr val="1D1D1B"/>
                </a:solidFill>
              </a:rPr>
              <a:t>Nemoj zaspati!</a:t>
            </a:r>
            <a:endParaRPr lang="hr-HR" sz="2400" i="1" dirty="0"/>
          </a:p>
        </p:txBody>
      </p:sp>
      <p:sp>
        <p:nvSpPr>
          <p:cNvPr id="6" name="Rezervirano mjesto sadržaja 2">
            <a:extLst>
              <a:ext uri="{FF2B5EF4-FFF2-40B4-BE49-F238E27FC236}">
                <a16:creationId xmlns:a16="http://schemas.microsoft.com/office/drawing/2014/main" id="{DE7F7559-628C-4FE4-BE1F-88DA55A454F4}"/>
              </a:ext>
            </a:extLst>
          </p:cNvPr>
          <p:cNvSpPr txBox="1">
            <a:spLocks/>
          </p:cNvSpPr>
          <p:nvPr/>
        </p:nvSpPr>
        <p:spPr>
          <a:xfrm>
            <a:off x="4812030" y="5877608"/>
            <a:ext cx="70044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Think of two more silly rules.</a:t>
            </a:r>
            <a:br>
              <a:rPr lang="hr-HR" sz="2000" b="1" dirty="0"/>
            </a:br>
            <a:r>
              <a:rPr lang="hr-HR" sz="2000" i="1" dirty="0"/>
              <a:t>Dosjeti se još dva smiješna pravila i zapiši ih u svoju bilježnicu!</a:t>
            </a:r>
            <a:endParaRPr lang="en-US" sz="2000" b="1" dirty="0"/>
          </a:p>
        </p:txBody>
      </p:sp>
    </p:spTree>
    <p:extLst>
      <p:ext uri="{BB962C8B-B14F-4D97-AF65-F5344CB8AC3E}">
        <p14:creationId xmlns:p14="http://schemas.microsoft.com/office/powerpoint/2010/main" val="41188491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fade">
                                      <p:cBhvr>
                                        <p:cTn id="28" dur="1000"/>
                                        <p:tgtEl>
                                          <p:spTgt spid="5">
                                            <p:txEl>
                                              <p:pRg st="2" end="2"/>
                                            </p:txEl>
                                          </p:spTgt>
                                        </p:tgtEl>
                                      </p:cBhvr>
                                    </p:animEffect>
                                    <p:anim calcmode="lin" valueType="num">
                                      <p:cBhvr>
                                        <p:cTn id="2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1000"/>
                                        <p:tgtEl>
                                          <p:spTgt spid="5">
                                            <p:txEl>
                                              <p:pRg st="3" end="3"/>
                                            </p:txEl>
                                          </p:spTgt>
                                        </p:tgtEl>
                                      </p:cBhvr>
                                    </p:animEffect>
                                    <p:anim calcmode="lin" valueType="num">
                                      <p:cBhvr>
                                        <p:cTn id="36"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anim calcmode="lin" valueType="num">
                                      <p:cBhvr>
                                        <p:cTn id="4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fade">
                                      <p:cBhvr>
                                        <p:cTn id="49" dur="1000"/>
                                        <p:tgtEl>
                                          <p:spTgt spid="5">
                                            <p:txEl>
                                              <p:pRg st="5" end="5"/>
                                            </p:txEl>
                                          </p:spTgt>
                                        </p:tgtEl>
                                      </p:cBhvr>
                                    </p:animEffect>
                                    <p:anim calcmode="lin" valueType="num">
                                      <p:cBhvr>
                                        <p:cTn id="5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6" end="6"/>
                                            </p:txEl>
                                          </p:spTgt>
                                        </p:tgtEl>
                                        <p:attrNameLst>
                                          <p:attrName>style.visibility</p:attrName>
                                        </p:attrNameLst>
                                      </p:cBhvr>
                                      <p:to>
                                        <p:strVal val="visible"/>
                                      </p:to>
                                    </p:set>
                                    <p:animEffect transition="in" filter="fade">
                                      <p:cBhvr>
                                        <p:cTn id="56" dur="1000"/>
                                        <p:tgtEl>
                                          <p:spTgt spid="5">
                                            <p:txEl>
                                              <p:pRg st="6" end="6"/>
                                            </p:txEl>
                                          </p:spTgt>
                                        </p:tgtEl>
                                      </p:cBhvr>
                                    </p:animEffect>
                                    <p:anim calcmode="lin" valueType="num">
                                      <p:cBhvr>
                                        <p:cTn id="57"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xEl>
                                              <p:pRg st="7" end="7"/>
                                            </p:txEl>
                                          </p:spTgt>
                                        </p:tgtEl>
                                        <p:attrNameLst>
                                          <p:attrName>style.visibility</p:attrName>
                                        </p:attrNameLst>
                                      </p:cBhvr>
                                      <p:to>
                                        <p:strVal val="visible"/>
                                      </p:to>
                                    </p:set>
                                    <p:animEffect transition="in" filter="fade">
                                      <p:cBhvr>
                                        <p:cTn id="63" dur="1000"/>
                                        <p:tgtEl>
                                          <p:spTgt spid="5">
                                            <p:txEl>
                                              <p:pRg st="7" end="7"/>
                                            </p:txEl>
                                          </p:spTgt>
                                        </p:tgtEl>
                                      </p:cBhvr>
                                    </p:animEffect>
                                    <p:anim calcmode="lin" valueType="num">
                                      <p:cBhvr>
                                        <p:cTn id="64"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5">
                                            <p:txEl>
                                              <p:pRg st="8" end="8"/>
                                            </p:txEl>
                                          </p:spTgt>
                                        </p:tgtEl>
                                        <p:attrNameLst>
                                          <p:attrName>style.visibility</p:attrName>
                                        </p:attrNameLst>
                                      </p:cBhvr>
                                      <p:to>
                                        <p:strVal val="visible"/>
                                      </p:to>
                                    </p:set>
                                    <p:animEffect transition="in" filter="fade">
                                      <p:cBhvr>
                                        <p:cTn id="70" dur="1000"/>
                                        <p:tgtEl>
                                          <p:spTgt spid="5">
                                            <p:txEl>
                                              <p:pRg st="8" end="8"/>
                                            </p:txEl>
                                          </p:spTgt>
                                        </p:tgtEl>
                                      </p:cBhvr>
                                    </p:animEffect>
                                    <p:anim calcmode="lin" valueType="num">
                                      <p:cBhvr>
                                        <p:cTn id="71"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5">
                                            <p:txEl>
                                              <p:pRg st="9" end="9"/>
                                            </p:txEl>
                                          </p:spTgt>
                                        </p:tgtEl>
                                        <p:attrNameLst>
                                          <p:attrName>style.visibility</p:attrName>
                                        </p:attrNameLst>
                                      </p:cBhvr>
                                      <p:to>
                                        <p:strVal val="visible"/>
                                      </p:to>
                                    </p:set>
                                    <p:animEffect transition="in" filter="fade">
                                      <p:cBhvr>
                                        <p:cTn id="77" dur="1000"/>
                                        <p:tgtEl>
                                          <p:spTgt spid="5">
                                            <p:txEl>
                                              <p:pRg st="9" end="9"/>
                                            </p:txEl>
                                          </p:spTgt>
                                        </p:tgtEl>
                                      </p:cBhvr>
                                    </p:animEffect>
                                    <p:anim calcmode="lin" valueType="num">
                                      <p:cBhvr>
                                        <p:cTn id="78"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5">
                                            <p:txEl>
                                              <p:pRg st="10" end="10"/>
                                            </p:txEl>
                                          </p:spTgt>
                                        </p:tgtEl>
                                        <p:attrNameLst>
                                          <p:attrName>style.visibility</p:attrName>
                                        </p:attrNameLst>
                                      </p:cBhvr>
                                      <p:to>
                                        <p:strVal val="visible"/>
                                      </p:to>
                                    </p:set>
                                    <p:animEffect transition="in" filter="fade">
                                      <p:cBhvr>
                                        <p:cTn id="84" dur="1000"/>
                                        <p:tgtEl>
                                          <p:spTgt spid="5">
                                            <p:txEl>
                                              <p:pRg st="10" end="10"/>
                                            </p:txEl>
                                          </p:spTgt>
                                        </p:tgtEl>
                                      </p:cBhvr>
                                    </p:animEffect>
                                    <p:anim calcmode="lin" valueType="num">
                                      <p:cBhvr>
                                        <p:cTn id="85"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86"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5">
                                            <p:txEl>
                                              <p:pRg st="11" end="11"/>
                                            </p:txEl>
                                          </p:spTgt>
                                        </p:tgtEl>
                                        <p:attrNameLst>
                                          <p:attrName>style.visibility</p:attrName>
                                        </p:attrNameLst>
                                      </p:cBhvr>
                                      <p:to>
                                        <p:strVal val="visible"/>
                                      </p:to>
                                    </p:set>
                                    <p:animEffect transition="in" filter="fade">
                                      <p:cBhvr>
                                        <p:cTn id="91" dur="1000"/>
                                        <p:tgtEl>
                                          <p:spTgt spid="5">
                                            <p:txEl>
                                              <p:pRg st="11" end="11"/>
                                            </p:txEl>
                                          </p:spTgt>
                                        </p:tgtEl>
                                      </p:cBhvr>
                                    </p:animEffect>
                                    <p:anim calcmode="lin" valueType="num">
                                      <p:cBhvr>
                                        <p:cTn id="92"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93"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
                                            <p:txEl>
                                              <p:pRg st="12" end="12"/>
                                            </p:txEl>
                                          </p:spTgt>
                                        </p:tgtEl>
                                        <p:attrNameLst>
                                          <p:attrName>style.visibility</p:attrName>
                                        </p:attrNameLst>
                                      </p:cBhvr>
                                      <p:to>
                                        <p:strVal val="visible"/>
                                      </p:to>
                                    </p:set>
                                    <p:animEffect transition="in" filter="fade">
                                      <p:cBhvr>
                                        <p:cTn id="98" dur="1000"/>
                                        <p:tgtEl>
                                          <p:spTgt spid="5">
                                            <p:txEl>
                                              <p:pRg st="12" end="12"/>
                                            </p:txEl>
                                          </p:spTgt>
                                        </p:tgtEl>
                                      </p:cBhvr>
                                    </p:animEffect>
                                    <p:anim calcmode="lin" valueType="num">
                                      <p:cBhvr>
                                        <p:cTn id="99" dur="1000" fill="hold"/>
                                        <p:tgtEl>
                                          <p:spTgt spid="5">
                                            <p:txEl>
                                              <p:pRg st="12" end="12"/>
                                            </p:txEl>
                                          </p:spTgt>
                                        </p:tgtEl>
                                        <p:attrNameLst>
                                          <p:attrName>ppt_x</p:attrName>
                                        </p:attrNameLst>
                                      </p:cBhvr>
                                      <p:tavLst>
                                        <p:tav tm="0">
                                          <p:val>
                                            <p:strVal val="#ppt_x"/>
                                          </p:val>
                                        </p:tav>
                                        <p:tav tm="100000">
                                          <p:val>
                                            <p:strVal val="#ppt_x"/>
                                          </p:val>
                                        </p:tav>
                                      </p:tavLst>
                                    </p:anim>
                                    <p:anim calcmode="lin" valueType="num">
                                      <p:cBhvr>
                                        <p:cTn id="100" dur="1000" fill="hold"/>
                                        <p:tgtEl>
                                          <p:spTgt spid="5">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5">
                                            <p:txEl>
                                              <p:pRg st="13" end="13"/>
                                            </p:txEl>
                                          </p:spTgt>
                                        </p:tgtEl>
                                        <p:attrNameLst>
                                          <p:attrName>style.visibility</p:attrName>
                                        </p:attrNameLst>
                                      </p:cBhvr>
                                      <p:to>
                                        <p:strVal val="visible"/>
                                      </p:to>
                                    </p:set>
                                    <p:animEffect transition="in" filter="fade">
                                      <p:cBhvr>
                                        <p:cTn id="105" dur="1000"/>
                                        <p:tgtEl>
                                          <p:spTgt spid="5">
                                            <p:txEl>
                                              <p:pRg st="13" end="13"/>
                                            </p:txEl>
                                          </p:spTgt>
                                        </p:tgtEl>
                                      </p:cBhvr>
                                    </p:animEffect>
                                    <p:anim calcmode="lin" valueType="num">
                                      <p:cBhvr>
                                        <p:cTn id="106" dur="1000" fill="hold"/>
                                        <p:tgtEl>
                                          <p:spTgt spid="5">
                                            <p:txEl>
                                              <p:pRg st="13" end="13"/>
                                            </p:txEl>
                                          </p:spTgt>
                                        </p:tgtEl>
                                        <p:attrNameLst>
                                          <p:attrName>ppt_x</p:attrName>
                                        </p:attrNameLst>
                                      </p:cBhvr>
                                      <p:tavLst>
                                        <p:tav tm="0">
                                          <p:val>
                                            <p:strVal val="#ppt_x"/>
                                          </p:val>
                                        </p:tav>
                                        <p:tav tm="100000">
                                          <p:val>
                                            <p:strVal val="#ppt_x"/>
                                          </p:val>
                                        </p:tav>
                                      </p:tavLst>
                                    </p:anim>
                                    <p:anim calcmode="lin" valueType="num">
                                      <p:cBhvr>
                                        <p:cTn id="107" dur="1000" fill="hold"/>
                                        <p:tgtEl>
                                          <p:spTgt spid="5">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6"/>
                                        </p:tgtEl>
                                        <p:attrNameLst>
                                          <p:attrName>style.visibility</p:attrName>
                                        </p:attrNameLst>
                                      </p:cBhvr>
                                      <p:to>
                                        <p:strVal val="visible"/>
                                      </p:to>
                                    </p:set>
                                    <p:animEffect transition="in" filter="fade">
                                      <p:cBhvr>
                                        <p:cTn id="112" dur="1000"/>
                                        <p:tgtEl>
                                          <p:spTgt spid="6"/>
                                        </p:tgtEl>
                                      </p:cBhvr>
                                    </p:animEffect>
                                    <p:anim calcmode="lin" valueType="num">
                                      <p:cBhvr>
                                        <p:cTn id="113" dur="1000" fill="hold"/>
                                        <p:tgtEl>
                                          <p:spTgt spid="6"/>
                                        </p:tgtEl>
                                        <p:attrNameLst>
                                          <p:attrName>ppt_x</p:attrName>
                                        </p:attrNameLst>
                                      </p:cBhvr>
                                      <p:tavLst>
                                        <p:tav tm="0">
                                          <p:val>
                                            <p:strVal val="#ppt_x"/>
                                          </p:val>
                                        </p:tav>
                                        <p:tav tm="100000">
                                          <p:val>
                                            <p:strVal val="#ppt_x"/>
                                          </p:val>
                                        </p:tav>
                                      </p:tavLst>
                                    </p:anim>
                                    <p:anim calcmode="lin" valueType="num">
                                      <p:cBhvr>
                                        <p:cTn id="1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880ABB5-B97D-4E14-AC1C-4031E662E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96" y="0"/>
            <a:ext cx="5122620" cy="6858000"/>
          </a:xfrm>
          <a:prstGeom prst="rect">
            <a:avLst/>
          </a:prstGeom>
        </p:spPr>
      </p:pic>
      <p:sp>
        <p:nvSpPr>
          <p:cNvPr id="6" name="Rezervirano mjesto sadržaja 2">
            <a:extLst>
              <a:ext uri="{FF2B5EF4-FFF2-40B4-BE49-F238E27FC236}">
                <a16:creationId xmlns:a16="http://schemas.microsoft.com/office/drawing/2014/main" id="{DE74ACC6-7585-4469-81CA-552D77C8CFFA}"/>
              </a:ext>
            </a:extLst>
          </p:cNvPr>
          <p:cNvSpPr txBox="1">
            <a:spLocks/>
          </p:cNvSpPr>
          <p:nvPr/>
        </p:nvSpPr>
        <p:spPr>
          <a:xfrm>
            <a:off x="5211997" y="140062"/>
            <a:ext cx="4528538"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books</a:t>
            </a:r>
            <a:r>
              <a:rPr lang="hr-HR" sz="2000" b="1" dirty="0"/>
              <a:t>, </a:t>
            </a:r>
            <a:r>
              <a:rPr lang="hr-HR" sz="2000" b="1" dirty="0" err="1"/>
              <a:t>page</a:t>
            </a:r>
            <a:r>
              <a:rPr lang="hr-HR" sz="2000" b="1" dirty="0"/>
              <a:t> 30.</a:t>
            </a:r>
          </a:p>
        </p:txBody>
      </p:sp>
      <p:sp>
        <p:nvSpPr>
          <p:cNvPr id="7" name="Rezervirano mjesto sadržaja 2">
            <a:extLst>
              <a:ext uri="{FF2B5EF4-FFF2-40B4-BE49-F238E27FC236}">
                <a16:creationId xmlns:a16="http://schemas.microsoft.com/office/drawing/2014/main" id="{8B3B2F24-F59F-48DA-A71A-42C8EC8610A8}"/>
              </a:ext>
            </a:extLst>
          </p:cNvPr>
          <p:cNvSpPr txBox="1">
            <a:spLocks/>
          </p:cNvSpPr>
          <p:nvPr/>
        </p:nvSpPr>
        <p:spPr>
          <a:xfrm>
            <a:off x="5211997" y="661397"/>
            <a:ext cx="679280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Look at the pictures and complete the sentences.</a:t>
            </a:r>
            <a:br>
              <a:rPr lang="hr-HR" sz="2000" i="1" dirty="0"/>
            </a:br>
            <a:r>
              <a:rPr lang="hr-HR" sz="2000" i="1" dirty="0"/>
              <a:t>Pogledaj slike i nadopuni pravila.</a:t>
            </a:r>
          </a:p>
        </p:txBody>
      </p:sp>
    </p:spTree>
    <p:extLst>
      <p:ext uri="{BB962C8B-B14F-4D97-AF65-F5344CB8AC3E}">
        <p14:creationId xmlns:p14="http://schemas.microsoft.com/office/powerpoint/2010/main" val="314995339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2" y="11731"/>
            <a:ext cx="5099553" cy="6811677"/>
          </a:xfrm>
          <a:prstGeom prst="rect">
            <a:avLst/>
          </a:prstGeom>
        </p:spPr>
      </p:pic>
      <p:sp>
        <p:nvSpPr>
          <p:cNvPr id="21" name="Rezervirano mjesto sadržaja 2">
            <a:extLst>
              <a:ext uri="{FF2B5EF4-FFF2-40B4-BE49-F238E27FC236}">
                <a16:creationId xmlns:a16="http://schemas.microsoft.com/office/drawing/2014/main" id="{A32EC405-2BC3-4DC4-BD9F-FCC40BDD1ABB}"/>
              </a:ext>
            </a:extLst>
          </p:cNvPr>
          <p:cNvSpPr txBox="1">
            <a:spLocks/>
          </p:cNvSpPr>
          <p:nvPr/>
        </p:nvSpPr>
        <p:spPr>
          <a:xfrm>
            <a:off x="5207553" y="86768"/>
            <a:ext cx="6019800"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a:t>Open </a:t>
            </a:r>
            <a:r>
              <a:rPr lang="hr-HR" sz="2000" b="1" dirty="0" err="1"/>
              <a:t>your</a:t>
            </a:r>
            <a:r>
              <a:rPr lang="hr-HR" sz="2000" b="1" dirty="0"/>
              <a:t> </a:t>
            </a:r>
            <a:r>
              <a:rPr lang="hr-HR" sz="2000" b="1" dirty="0" err="1"/>
              <a:t>book</a:t>
            </a:r>
            <a:r>
              <a:rPr lang="hr-HR" sz="2000" b="1" dirty="0"/>
              <a:t>, </a:t>
            </a:r>
            <a:r>
              <a:rPr lang="hr-HR" sz="2000" b="1" dirty="0" err="1"/>
              <a:t>page</a:t>
            </a:r>
            <a:r>
              <a:rPr lang="hr-HR" sz="2000" b="1" dirty="0"/>
              <a:t> 37.</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2269" y="2443199"/>
            <a:ext cx="8623289" cy="351938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15725" y="895416"/>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Sjećaš li se kada koristiš </a:t>
            </a:r>
            <a:r>
              <a:rPr lang="hr-HR" sz="2000" b="1" dirty="0"/>
              <a:t>THERE IS</a:t>
            </a:r>
            <a:r>
              <a:rPr lang="hr-HR" sz="2000" i="1" dirty="0"/>
              <a:t>, a kada </a:t>
            </a:r>
            <a:r>
              <a:rPr lang="hr-HR" sz="2000" b="1" dirty="0"/>
              <a:t>THERE ARE</a:t>
            </a:r>
            <a:r>
              <a:rPr lang="hr-HR" sz="2000" i="1" dirty="0"/>
              <a:t>?</a:t>
            </a:r>
          </a:p>
          <a:p>
            <a:pPr marL="0" indent="0">
              <a:buNone/>
            </a:pPr>
            <a:r>
              <a:rPr lang="hr-HR" sz="2000" b="1" dirty="0"/>
              <a:t>THERE IS </a:t>
            </a:r>
            <a:r>
              <a:rPr lang="hr-HR" sz="2000" i="1" dirty="0"/>
              <a:t>za jedninu, a </a:t>
            </a:r>
            <a:r>
              <a:rPr lang="hr-HR" sz="2000" b="1" dirty="0"/>
              <a:t>THERE ARE </a:t>
            </a:r>
            <a:r>
              <a:rPr lang="hr-HR" sz="2000" i="1" dirty="0"/>
              <a:t>za množinu!</a:t>
            </a:r>
          </a:p>
          <a:p>
            <a:pPr marL="0" indent="0">
              <a:buNone/>
            </a:pPr>
            <a:r>
              <a:rPr lang="hr-HR" sz="2000" b="1" dirty="0"/>
              <a:t>Use </a:t>
            </a:r>
            <a:r>
              <a:rPr lang="hr-HR" sz="2000" b="1" dirty="0" err="1"/>
              <a:t>the</a:t>
            </a:r>
            <a:r>
              <a:rPr lang="hr-HR" sz="2000" b="1" dirty="0"/>
              <a:t> </a:t>
            </a:r>
            <a:r>
              <a:rPr lang="hr-HR" sz="2000" b="1" dirty="0" err="1"/>
              <a:t>words</a:t>
            </a:r>
            <a:r>
              <a:rPr lang="hr-HR" sz="2000" b="1" dirty="0"/>
              <a:t> to </a:t>
            </a:r>
            <a:r>
              <a:rPr lang="hr-HR" sz="2000" b="1" dirty="0" err="1"/>
              <a:t>complete</a:t>
            </a:r>
            <a:r>
              <a:rPr lang="hr-HR" sz="2000" b="1" dirty="0"/>
              <a:t> </a:t>
            </a:r>
            <a:r>
              <a:rPr lang="hr-HR" sz="2000" b="1" dirty="0" err="1"/>
              <a:t>the</a:t>
            </a:r>
            <a:r>
              <a:rPr lang="hr-HR" sz="2000" b="1" dirty="0"/>
              <a:t> table</a:t>
            </a:r>
            <a:r>
              <a:rPr lang="en-US" sz="2000" b="1" dirty="0"/>
              <a:t>.</a:t>
            </a:r>
            <a:br>
              <a:rPr lang="hr-HR" sz="2000" b="1" dirty="0"/>
            </a:br>
            <a:r>
              <a:rPr lang="hr-HR" sz="2000" i="1" dirty="0"/>
              <a:t>Nadopuni tablicu.</a:t>
            </a:r>
            <a:endParaRPr lang="en-US" sz="2000" b="1" dirty="0"/>
          </a:p>
        </p:txBody>
      </p:sp>
      <p:sp>
        <p:nvSpPr>
          <p:cNvPr id="6" name="Rezervirano mjesto sadržaja 2">
            <a:extLst>
              <a:ext uri="{FF2B5EF4-FFF2-40B4-BE49-F238E27FC236}">
                <a16:creationId xmlns:a16="http://schemas.microsoft.com/office/drawing/2014/main" id="{468D1552-CFA7-4616-8A22-12D4C7F52AF0}"/>
              </a:ext>
            </a:extLst>
          </p:cNvPr>
          <p:cNvSpPr txBox="1">
            <a:spLocks/>
          </p:cNvSpPr>
          <p:nvPr/>
        </p:nvSpPr>
        <p:spPr>
          <a:xfrm>
            <a:off x="8363795" y="4015806"/>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not</a:t>
            </a:r>
            <a:endParaRPr lang="hr-HR" sz="2000" i="1" dirty="0">
              <a:solidFill>
                <a:srgbClr val="0070C0"/>
              </a:solidFill>
            </a:endParaRPr>
          </a:p>
        </p:txBody>
      </p:sp>
      <p:sp>
        <p:nvSpPr>
          <p:cNvPr id="7" name="Rezervirano mjesto sadržaja 2">
            <a:extLst>
              <a:ext uri="{FF2B5EF4-FFF2-40B4-BE49-F238E27FC236}">
                <a16:creationId xmlns:a16="http://schemas.microsoft.com/office/drawing/2014/main" id="{3D0B5B92-6A02-481F-91F4-9E37441C2647}"/>
              </a:ext>
            </a:extLst>
          </p:cNvPr>
          <p:cNvSpPr txBox="1">
            <a:spLocks/>
          </p:cNvSpPr>
          <p:nvPr/>
        </p:nvSpPr>
        <p:spPr>
          <a:xfrm>
            <a:off x="3675542" y="4853771"/>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there</a:t>
            </a:r>
            <a:endParaRPr lang="hr-HR" sz="2000" i="1" dirty="0">
              <a:solidFill>
                <a:srgbClr val="0070C0"/>
              </a:solidFill>
            </a:endParaRPr>
          </a:p>
        </p:txBody>
      </p:sp>
      <p:sp>
        <p:nvSpPr>
          <p:cNvPr id="8" name="Rezervirano mjesto sadržaja 2">
            <a:extLst>
              <a:ext uri="{FF2B5EF4-FFF2-40B4-BE49-F238E27FC236}">
                <a16:creationId xmlns:a16="http://schemas.microsoft.com/office/drawing/2014/main" id="{882BB2AA-57B7-4766-9B31-53B80BC680BB}"/>
              </a:ext>
            </a:extLst>
          </p:cNvPr>
          <p:cNvSpPr txBox="1">
            <a:spLocks/>
          </p:cNvSpPr>
          <p:nvPr/>
        </p:nvSpPr>
        <p:spPr>
          <a:xfrm>
            <a:off x="9681387" y="4853771"/>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isn’t</a:t>
            </a:r>
            <a:endParaRPr lang="hr-HR" sz="2000" i="1" dirty="0">
              <a:solidFill>
                <a:srgbClr val="0070C0"/>
              </a:solidFill>
            </a:endParaRPr>
          </a:p>
        </p:txBody>
      </p:sp>
      <p:sp>
        <p:nvSpPr>
          <p:cNvPr id="9" name="Rezervirano mjesto sadržaja 2">
            <a:extLst>
              <a:ext uri="{FF2B5EF4-FFF2-40B4-BE49-F238E27FC236}">
                <a16:creationId xmlns:a16="http://schemas.microsoft.com/office/drawing/2014/main" id="{3FC23CC0-F227-447A-BE27-34EF59647CF7}"/>
              </a:ext>
            </a:extLst>
          </p:cNvPr>
          <p:cNvSpPr txBox="1">
            <a:spLocks/>
          </p:cNvSpPr>
          <p:nvPr/>
        </p:nvSpPr>
        <p:spPr>
          <a:xfrm>
            <a:off x="3675542" y="5211114"/>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Are</a:t>
            </a:r>
            <a:endParaRPr lang="hr-HR" sz="2000" i="1" dirty="0">
              <a:solidFill>
                <a:srgbClr val="0070C0"/>
              </a:solidFill>
            </a:endParaRPr>
          </a:p>
        </p:txBody>
      </p:sp>
      <p:sp>
        <p:nvSpPr>
          <p:cNvPr id="10" name="Rezervirano mjesto sadržaja 2">
            <a:extLst>
              <a:ext uri="{FF2B5EF4-FFF2-40B4-BE49-F238E27FC236}">
                <a16:creationId xmlns:a16="http://schemas.microsoft.com/office/drawing/2014/main" id="{EC36704E-1935-4EB5-A0CE-ADFDDE405118}"/>
              </a:ext>
            </a:extLst>
          </p:cNvPr>
          <p:cNvSpPr txBox="1">
            <a:spLocks/>
          </p:cNvSpPr>
          <p:nvPr/>
        </p:nvSpPr>
        <p:spPr>
          <a:xfrm>
            <a:off x="7700550" y="5211114"/>
            <a:ext cx="1862913"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Yes</a:t>
            </a:r>
            <a:endParaRPr lang="hr-HR" sz="2000" i="1" dirty="0">
              <a:solidFill>
                <a:srgbClr val="0070C0"/>
              </a:solidFill>
            </a:endParaRPr>
          </a:p>
        </p:txBody>
      </p:sp>
    </p:spTree>
    <p:extLst>
      <p:ext uri="{BB962C8B-B14F-4D97-AF65-F5344CB8AC3E}">
        <p14:creationId xmlns:p14="http://schemas.microsoft.com/office/powerpoint/2010/main" val="391064824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1000"/>
                                        <p:tgtEl>
                                          <p:spTgt spid="22">
                                            <p:txEl>
                                              <p:pRg st="0" end="0"/>
                                            </p:txEl>
                                          </p:spTgt>
                                        </p:tgtEl>
                                      </p:cBhvr>
                                    </p:animEffect>
                                    <p:anim calcmode="lin" valueType="num">
                                      <p:cBhvr>
                                        <p:cTn id="25"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2">
                                            <p:txEl>
                                              <p:pRg st="1" end="1"/>
                                            </p:txEl>
                                          </p:spTgt>
                                        </p:tgtEl>
                                        <p:attrNameLst>
                                          <p:attrName>style.visibility</p:attrName>
                                        </p:attrNameLst>
                                      </p:cBhvr>
                                      <p:to>
                                        <p:strVal val="visible"/>
                                      </p:to>
                                    </p:set>
                                    <p:animEffect transition="in" filter="fade">
                                      <p:cBhvr>
                                        <p:cTn id="31" dur="1000"/>
                                        <p:tgtEl>
                                          <p:spTgt spid="22">
                                            <p:txEl>
                                              <p:pRg st="1" end="1"/>
                                            </p:txEl>
                                          </p:spTgt>
                                        </p:tgtEl>
                                      </p:cBhvr>
                                    </p:animEffect>
                                    <p:anim calcmode="lin" valueType="num">
                                      <p:cBhvr>
                                        <p:cTn id="32"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2">
                                            <p:txEl>
                                              <p:pRg st="2" end="2"/>
                                            </p:txEl>
                                          </p:spTgt>
                                        </p:tgtEl>
                                        <p:attrNameLst>
                                          <p:attrName>style.visibility</p:attrName>
                                        </p:attrNameLst>
                                      </p:cBhvr>
                                      <p:to>
                                        <p:strVal val="visible"/>
                                      </p:to>
                                    </p:set>
                                    <p:animEffect transition="in" filter="fade">
                                      <p:cBhvr>
                                        <p:cTn id="38" dur="1000"/>
                                        <p:tgtEl>
                                          <p:spTgt spid="22">
                                            <p:txEl>
                                              <p:pRg st="2" end="2"/>
                                            </p:txEl>
                                          </p:spTgt>
                                        </p:tgtEl>
                                      </p:cBhvr>
                                    </p:animEffect>
                                    <p:anim calcmode="lin" valueType="num">
                                      <p:cBhvr>
                                        <p:cTn id="39"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animEffect transition="in" filter="wipe(left)">
                                      <p:cBhvr>
                                        <p:cTn id="45" dur="500"/>
                                        <p:tgtEl>
                                          <p:spTgt spid="6">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
                                            <p:txEl>
                                              <p:pRg st="0" end="0"/>
                                            </p:txEl>
                                          </p:spTgt>
                                        </p:tgtEl>
                                        <p:attrNameLst>
                                          <p:attrName>style.visibility</p:attrName>
                                        </p:attrNameLst>
                                      </p:cBhvr>
                                      <p:to>
                                        <p:strVal val="visible"/>
                                      </p:to>
                                    </p:set>
                                    <p:animEffect transition="in" filter="wipe(left)">
                                      <p:cBhvr>
                                        <p:cTn id="50" dur="500"/>
                                        <p:tgtEl>
                                          <p:spTgt spid="7">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8">
                                            <p:txEl>
                                              <p:pRg st="0" end="0"/>
                                            </p:txEl>
                                          </p:spTgt>
                                        </p:tgtEl>
                                        <p:attrNameLst>
                                          <p:attrName>style.visibility</p:attrName>
                                        </p:attrNameLst>
                                      </p:cBhvr>
                                      <p:to>
                                        <p:strVal val="visible"/>
                                      </p:to>
                                    </p:set>
                                    <p:animEffect transition="in" filter="wipe(left)">
                                      <p:cBhvr>
                                        <p:cTn id="55" dur="500"/>
                                        <p:tgtEl>
                                          <p:spTgt spid="8">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9">
                                            <p:txEl>
                                              <p:pRg st="0" end="0"/>
                                            </p:txEl>
                                          </p:spTgt>
                                        </p:tgtEl>
                                        <p:attrNameLst>
                                          <p:attrName>style.visibility</p:attrName>
                                        </p:attrNameLst>
                                      </p:cBhvr>
                                      <p:to>
                                        <p:strVal val="visible"/>
                                      </p:to>
                                    </p:set>
                                    <p:animEffect transition="in" filter="wipe(left)">
                                      <p:cBhvr>
                                        <p:cTn id="60" dur="500"/>
                                        <p:tgtEl>
                                          <p:spTgt spid="9">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0">
                                            <p:txEl>
                                              <p:pRg st="0" end="0"/>
                                            </p:txEl>
                                          </p:spTgt>
                                        </p:tgtEl>
                                        <p:attrNameLst>
                                          <p:attrName>style.visibility</p:attrName>
                                        </p:attrNameLst>
                                      </p:cBhvr>
                                      <p:to>
                                        <p:strVal val="visible"/>
                                      </p:to>
                                    </p:set>
                                    <p:animEffect transition="in" filter="wipe(left)">
                                      <p:cBhvr>
                                        <p:cTn id="65"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build="p"/>
      <p:bldP spid="6" grpId="0" build="p"/>
      <p:bldP spid="7" grpId="0" build="p"/>
      <p:bldP spid="8" grpId="0" build="p"/>
      <p:bldP spid="9" grpId="0" build="p"/>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9" y="0"/>
            <a:ext cx="5122620" cy="6858000"/>
          </a:xfrm>
          <a:prstGeom prst="rect">
            <a:avLst/>
          </a:prstGeom>
        </p:spPr>
      </p:pic>
      <p:sp>
        <p:nvSpPr>
          <p:cNvPr id="21" name="Rezervirano mjesto sadržaja 2">
            <a:extLst>
              <a:ext uri="{FF2B5EF4-FFF2-40B4-BE49-F238E27FC236}">
                <a16:creationId xmlns:a16="http://schemas.microsoft.com/office/drawing/2014/main" id="{A32EC405-2BC3-4DC4-BD9F-FCC40BDD1ABB}"/>
              </a:ext>
            </a:extLst>
          </p:cNvPr>
          <p:cNvSpPr txBox="1">
            <a:spLocks/>
          </p:cNvSpPr>
          <p:nvPr/>
        </p:nvSpPr>
        <p:spPr>
          <a:xfrm>
            <a:off x="5273037" y="104289"/>
            <a:ext cx="6019800"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a:t>Open </a:t>
            </a:r>
            <a:r>
              <a:rPr lang="hr-HR" sz="2000" b="1" dirty="0" err="1"/>
              <a:t>your</a:t>
            </a:r>
            <a:r>
              <a:rPr lang="hr-HR" sz="2000" b="1" dirty="0"/>
              <a:t> </a:t>
            </a:r>
            <a:r>
              <a:rPr lang="hr-HR" sz="2000" b="1" dirty="0" err="1"/>
              <a:t>books</a:t>
            </a:r>
            <a:r>
              <a:rPr lang="hr-HR" sz="2000" b="1" dirty="0"/>
              <a:t>, </a:t>
            </a:r>
            <a:r>
              <a:rPr lang="hr-HR" sz="2000" b="1" dirty="0" err="1"/>
              <a:t>page</a:t>
            </a:r>
            <a:r>
              <a:rPr lang="hr-HR" sz="2000" b="1" dirty="0"/>
              <a:t> 33.</a:t>
            </a:r>
          </a:p>
        </p:txBody>
      </p:sp>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7717451" y="552836"/>
            <a:ext cx="4121794"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a:t>
            </a:r>
            <a:r>
              <a:rPr lang="hr-HR" sz="2000" b="1" dirty="0" err="1"/>
              <a:t>can</a:t>
            </a:r>
            <a:r>
              <a:rPr lang="hr-HR" sz="2000" b="1" dirty="0"/>
              <a:t> </a:t>
            </a:r>
            <a:r>
              <a:rPr lang="hr-HR" sz="2000" b="1" dirty="0" err="1"/>
              <a:t>you</a:t>
            </a:r>
            <a:r>
              <a:rPr lang="hr-HR" sz="2000" b="1" dirty="0"/>
              <a:t> </a:t>
            </a:r>
            <a:r>
              <a:rPr lang="hr-HR" sz="2000" b="1" dirty="0" err="1"/>
              <a:t>see</a:t>
            </a:r>
            <a:r>
              <a:rPr lang="hr-HR" sz="2000" b="1" dirty="0"/>
              <a:t> </a:t>
            </a:r>
            <a:r>
              <a:rPr lang="hr-HR" sz="2000" b="1" dirty="0" err="1"/>
              <a:t>in</a:t>
            </a:r>
            <a:r>
              <a:rPr lang="hr-HR" sz="2000" b="1" dirty="0"/>
              <a:t> </a:t>
            </a:r>
            <a:r>
              <a:rPr lang="hr-HR" sz="2000" b="1" dirty="0" err="1"/>
              <a:t>task</a:t>
            </a:r>
            <a:r>
              <a:rPr lang="hr-HR" sz="2000" b="1" dirty="0"/>
              <a:t> 1.</a:t>
            </a:r>
            <a:br>
              <a:rPr lang="hr-HR" sz="2000" i="1" dirty="0"/>
            </a:br>
            <a:r>
              <a:rPr lang="hr-HR" sz="2000" i="1" dirty="0"/>
              <a:t>Što vidiš na crtežu u 1. zadatku?</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366" y="624819"/>
            <a:ext cx="7453307" cy="6128087"/>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45" name="Picture 4" descr="Vidi izvornu sliku">
            <a:extLst>
              <a:ext uri="{FF2B5EF4-FFF2-40B4-BE49-F238E27FC236}">
                <a16:creationId xmlns:a16="http://schemas.microsoft.com/office/drawing/2014/main" id="{45ED2CEA-10D7-4608-81BB-0D9B3A06C9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884" y="1200150"/>
            <a:ext cx="337106" cy="412049"/>
          </a:xfrm>
          <a:prstGeom prst="rect">
            <a:avLst/>
          </a:prstGeom>
          <a:noFill/>
          <a:extLst>
            <a:ext uri="{909E8E84-426E-40DD-AFC4-6F175D3DCCD1}">
              <a14:hiddenFill xmlns:a14="http://schemas.microsoft.com/office/drawing/2010/main">
                <a:solidFill>
                  <a:srgbClr val="FFFFFF"/>
                </a:solidFill>
              </a14:hiddenFill>
            </a:ext>
          </a:extLst>
        </p:spPr>
      </p:pic>
      <p:sp>
        <p:nvSpPr>
          <p:cNvPr id="46" name="Rezervirano mjesto sadržaja 2">
            <a:extLst>
              <a:ext uri="{FF2B5EF4-FFF2-40B4-BE49-F238E27FC236}">
                <a16:creationId xmlns:a16="http://schemas.microsoft.com/office/drawing/2014/main" id="{6918A58B-EAD0-46D9-9782-E523BD162085}"/>
              </a:ext>
            </a:extLst>
          </p:cNvPr>
          <p:cNvSpPr txBox="1">
            <a:spLocks/>
          </p:cNvSpPr>
          <p:nvPr/>
        </p:nvSpPr>
        <p:spPr>
          <a:xfrm>
            <a:off x="7717450" y="1074171"/>
            <a:ext cx="4238329" cy="58760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err="1">
                <a:solidFill>
                  <a:srgbClr val="FF0000"/>
                </a:solidFill>
              </a:rPr>
              <a:t>It’s</a:t>
            </a:r>
            <a:r>
              <a:rPr lang="hr-HR" sz="2400" i="1" dirty="0">
                <a:solidFill>
                  <a:srgbClr val="FF0000"/>
                </a:solidFill>
              </a:rPr>
              <a:t> a </a:t>
            </a:r>
            <a:r>
              <a:rPr lang="hr-HR" sz="2400" i="1" dirty="0" err="1">
                <a:solidFill>
                  <a:srgbClr val="FF0000"/>
                </a:solidFill>
              </a:rPr>
              <a:t>theme</a:t>
            </a:r>
            <a:r>
              <a:rPr lang="hr-HR" sz="2400" i="1" dirty="0">
                <a:solidFill>
                  <a:srgbClr val="FF0000"/>
                </a:solidFill>
              </a:rPr>
              <a:t> park. </a:t>
            </a:r>
            <a:r>
              <a:rPr lang="hr-HR" sz="1800" i="1" dirty="0">
                <a:solidFill>
                  <a:srgbClr val="0070C0"/>
                </a:solidFill>
              </a:rPr>
              <a:t>TEMATSKI PARK</a:t>
            </a:r>
          </a:p>
        </p:txBody>
      </p:sp>
      <p:sp>
        <p:nvSpPr>
          <p:cNvPr id="47" name="Rezervirano mjesto sadržaja 2">
            <a:extLst>
              <a:ext uri="{FF2B5EF4-FFF2-40B4-BE49-F238E27FC236}">
                <a16:creationId xmlns:a16="http://schemas.microsoft.com/office/drawing/2014/main" id="{3C7533AA-CBF2-4075-A4BA-960F0A6B3CF2}"/>
              </a:ext>
            </a:extLst>
          </p:cNvPr>
          <p:cNvSpPr txBox="1">
            <a:spLocks/>
          </p:cNvSpPr>
          <p:nvPr/>
        </p:nvSpPr>
        <p:spPr>
          <a:xfrm>
            <a:off x="7717450" y="2529294"/>
            <a:ext cx="4121794"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do </a:t>
            </a:r>
            <a:r>
              <a:rPr lang="hr-HR" sz="2000" b="1" dirty="0" err="1"/>
              <a:t>the</a:t>
            </a:r>
            <a:r>
              <a:rPr lang="hr-HR" sz="2000" b="1" dirty="0"/>
              <a:t> </a:t>
            </a:r>
            <a:r>
              <a:rPr lang="hr-HR" sz="2000" b="1" dirty="0" err="1"/>
              <a:t>symbols</a:t>
            </a:r>
            <a:r>
              <a:rPr lang="hr-HR" sz="2000" b="1" dirty="0"/>
              <a:t> </a:t>
            </a:r>
            <a:r>
              <a:rPr lang="hr-HR" sz="2000" b="1" dirty="0" err="1"/>
              <a:t>mean</a:t>
            </a:r>
            <a:r>
              <a:rPr lang="hr-HR" sz="2000" b="1" dirty="0"/>
              <a:t>?</a:t>
            </a:r>
            <a:br>
              <a:rPr lang="hr-HR" sz="2000" i="1" dirty="0"/>
            </a:br>
            <a:r>
              <a:rPr lang="hr-HR" sz="2000" i="1" dirty="0"/>
              <a:t>Što se sve nalazi u tom parku? Što znače oznake iz legende?</a:t>
            </a:r>
          </a:p>
        </p:txBody>
      </p:sp>
      <p:pic>
        <p:nvPicPr>
          <p:cNvPr id="5" name="Slika 4">
            <a:extLst>
              <a:ext uri="{FF2B5EF4-FFF2-40B4-BE49-F238E27FC236}">
                <a16:creationId xmlns:a16="http://schemas.microsoft.com/office/drawing/2014/main" id="{1A963C65-5D21-4F0A-B752-0F656F715B95}"/>
              </a:ext>
            </a:extLst>
          </p:cNvPr>
          <p:cNvPicPr>
            <a:picLocks noChangeAspect="1"/>
          </p:cNvPicPr>
          <p:nvPr/>
        </p:nvPicPr>
        <p:blipFill>
          <a:blip r:embed="rId5"/>
          <a:stretch>
            <a:fillRect/>
          </a:stretch>
        </p:blipFill>
        <p:spPr>
          <a:xfrm>
            <a:off x="6075340" y="3638231"/>
            <a:ext cx="2162175" cy="311467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49" name="Rezervirano mjesto sadržaja 2">
            <a:extLst>
              <a:ext uri="{FF2B5EF4-FFF2-40B4-BE49-F238E27FC236}">
                <a16:creationId xmlns:a16="http://schemas.microsoft.com/office/drawing/2014/main" id="{FD56A6C1-B179-47CC-9041-911089CA7AD4}"/>
              </a:ext>
            </a:extLst>
          </p:cNvPr>
          <p:cNvSpPr txBox="1">
            <a:spLocks/>
          </p:cNvSpPr>
          <p:nvPr/>
        </p:nvSpPr>
        <p:spPr>
          <a:xfrm>
            <a:off x="8383292" y="3494420"/>
            <a:ext cx="4238329" cy="336357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hrana i piće</a:t>
            </a:r>
          </a:p>
          <a:p>
            <a:pPr marL="0" indent="0">
              <a:buFont typeface="Arial" panose="020B0604020202020204" pitchFamily="34" charset="0"/>
              <a:buNone/>
            </a:pPr>
            <a:r>
              <a:rPr lang="hr-HR" sz="2000" i="1" dirty="0">
                <a:solidFill>
                  <a:srgbClr val="FF0000"/>
                </a:solidFill>
              </a:rPr>
              <a:t>telefon</a:t>
            </a:r>
          </a:p>
          <a:p>
            <a:pPr marL="0" indent="0">
              <a:buFont typeface="Arial" panose="020B0604020202020204" pitchFamily="34" charset="0"/>
              <a:buNone/>
            </a:pPr>
            <a:r>
              <a:rPr lang="hr-HR" sz="2000" i="1" dirty="0">
                <a:solidFill>
                  <a:srgbClr val="FF0000"/>
                </a:solidFill>
              </a:rPr>
              <a:t>toaleti</a:t>
            </a:r>
          </a:p>
          <a:p>
            <a:pPr marL="0" indent="0">
              <a:buFont typeface="Arial" panose="020B0604020202020204" pitchFamily="34" charset="0"/>
              <a:buNone/>
            </a:pPr>
            <a:r>
              <a:rPr lang="hr-HR" sz="2000" i="1" dirty="0">
                <a:solidFill>
                  <a:srgbClr val="FF0000"/>
                </a:solidFill>
              </a:rPr>
              <a:t>trgovina</a:t>
            </a:r>
          </a:p>
          <a:p>
            <a:pPr marL="0" indent="0">
              <a:buFont typeface="Arial" panose="020B0604020202020204" pitchFamily="34" charset="0"/>
              <a:buNone/>
            </a:pPr>
            <a:r>
              <a:rPr lang="hr-HR" sz="2000" i="1" dirty="0">
                <a:solidFill>
                  <a:srgbClr val="FF0000"/>
                </a:solidFill>
              </a:rPr>
              <a:t>kupnja ulaznica</a:t>
            </a:r>
          </a:p>
          <a:p>
            <a:pPr marL="0" indent="0">
              <a:buFont typeface="Arial" panose="020B0604020202020204" pitchFamily="34" charset="0"/>
              <a:buNone/>
            </a:pPr>
            <a:r>
              <a:rPr lang="hr-HR" sz="2000" i="1" dirty="0">
                <a:solidFill>
                  <a:srgbClr val="FF0000"/>
                </a:solidFill>
              </a:rPr>
              <a:t>ulaz</a:t>
            </a:r>
          </a:p>
          <a:p>
            <a:pPr marL="0" indent="0">
              <a:buFont typeface="Arial" panose="020B0604020202020204" pitchFamily="34" charset="0"/>
              <a:buNone/>
            </a:pPr>
            <a:r>
              <a:rPr lang="hr-HR" sz="2000" i="1" dirty="0">
                <a:solidFill>
                  <a:srgbClr val="FF0000"/>
                </a:solidFill>
              </a:rPr>
              <a:t>stolovi za piknik</a:t>
            </a:r>
          </a:p>
          <a:p>
            <a:pPr marL="0" indent="0">
              <a:buFont typeface="Arial" panose="020B0604020202020204" pitchFamily="34" charset="0"/>
              <a:buNone/>
            </a:pPr>
            <a:r>
              <a:rPr lang="hr-HR" sz="2000" i="1" dirty="0">
                <a:solidFill>
                  <a:srgbClr val="FF0000"/>
                </a:solidFill>
              </a:rPr>
              <a:t>autobusna stanica</a:t>
            </a:r>
          </a:p>
        </p:txBody>
      </p:sp>
    </p:spTree>
    <p:extLst>
      <p:ext uri="{BB962C8B-B14F-4D97-AF65-F5344CB8AC3E}">
        <p14:creationId xmlns:p14="http://schemas.microsoft.com/office/powerpoint/2010/main" val="18852930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heel(1)">
                                      <p:cBhvr>
                                        <p:cTn id="31" dur="2000"/>
                                        <p:tgtEl>
                                          <p:spTgt spid="4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6">
                                            <p:txEl>
                                              <p:pRg st="0" end="0"/>
                                            </p:txEl>
                                          </p:spTgt>
                                        </p:tgtEl>
                                        <p:attrNameLst>
                                          <p:attrName>style.visibility</p:attrName>
                                        </p:attrNameLst>
                                      </p:cBhvr>
                                      <p:to>
                                        <p:strVal val="visible"/>
                                      </p:to>
                                    </p:set>
                                    <p:animEffect transition="in" filter="wipe(left)">
                                      <p:cBhvr>
                                        <p:cTn id="36" dur="500"/>
                                        <p:tgtEl>
                                          <p:spTgt spid="46">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1000"/>
                                        <p:tgtEl>
                                          <p:spTgt spid="47"/>
                                        </p:tgtEl>
                                      </p:cBhvr>
                                    </p:animEffect>
                                    <p:anim calcmode="lin" valueType="num">
                                      <p:cBhvr>
                                        <p:cTn id="42" dur="1000" fill="hold"/>
                                        <p:tgtEl>
                                          <p:spTgt spid="47"/>
                                        </p:tgtEl>
                                        <p:attrNameLst>
                                          <p:attrName>ppt_x</p:attrName>
                                        </p:attrNameLst>
                                      </p:cBhvr>
                                      <p:tavLst>
                                        <p:tav tm="0">
                                          <p:val>
                                            <p:strVal val="#ppt_x"/>
                                          </p:val>
                                        </p:tav>
                                        <p:tav tm="100000">
                                          <p:val>
                                            <p:strVal val="#ppt_x"/>
                                          </p:val>
                                        </p:tav>
                                      </p:tavLst>
                                    </p:anim>
                                    <p:anim calcmode="lin" valueType="num">
                                      <p:cBhvr>
                                        <p:cTn id="43" dur="1000" fill="hold"/>
                                        <p:tgtEl>
                                          <p:spTgt spid="47"/>
                                        </p:tgtEl>
                                        <p:attrNameLst>
                                          <p:attrName>ppt_y</p:attrName>
                                        </p:attrNameLst>
                                      </p:cBhvr>
                                      <p:tavLst>
                                        <p:tav tm="0">
                                          <p:val>
                                            <p:strVal val="#ppt_y+.1"/>
                                          </p:val>
                                        </p:tav>
                                        <p:tav tm="100000">
                                          <p:val>
                                            <p:strVal val="#ppt_y"/>
                                          </p:val>
                                        </p:tav>
                                      </p:tavLst>
                                    </p:anim>
                                  </p:childTnLst>
                                </p:cTn>
                              </p:par>
                              <p:par>
                                <p:cTn id="44" presetID="53" presetClass="entr" presetSubtype="16"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9">
                                            <p:txEl>
                                              <p:pRg st="0" end="0"/>
                                            </p:txEl>
                                          </p:spTgt>
                                        </p:tgtEl>
                                        <p:attrNameLst>
                                          <p:attrName>style.visibility</p:attrName>
                                        </p:attrNameLst>
                                      </p:cBhvr>
                                      <p:to>
                                        <p:strVal val="visible"/>
                                      </p:to>
                                    </p:set>
                                    <p:animEffect transition="in" filter="wipe(left)">
                                      <p:cBhvr>
                                        <p:cTn id="53" dur="500"/>
                                        <p:tgtEl>
                                          <p:spTgt spid="49">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9">
                                            <p:txEl>
                                              <p:pRg st="1" end="1"/>
                                            </p:txEl>
                                          </p:spTgt>
                                        </p:tgtEl>
                                        <p:attrNameLst>
                                          <p:attrName>style.visibility</p:attrName>
                                        </p:attrNameLst>
                                      </p:cBhvr>
                                      <p:to>
                                        <p:strVal val="visible"/>
                                      </p:to>
                                    </p:set>
                                    <p:animEffect transition="in" filter="wipe(left)">
                                      <p:cBhvr>
                                        <p:cTn id="58" dur="500"/>
                                        <p:tgtEl>
                                          <p:spTgt spid="49">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9">
                                            <p:txEl>
                                              <p:pRg st="2" end="2"/>
                                            </p:txEl>
                                          </p:spTgt>
                                        </p:tgtEl>
                                        <p:attrNameLst>
                                          <p:attrName>style.visibility</p:attrName>
                                        </p:attrNameLst>
                                      </p:cBhvr>
                                      <p:to>
                                        <p:strVal val="visible"/>
                                      </p:to>
                                    </p:set>
                                    <p:animEffect transition="in" filter="wipe(left)">
                                      <p:cBhvr>
                                        <p:cTn id="63" dur="500"/>
                                        <p:tgtEl>
                                          <p:spTgt spid="49">
                                            <p:txEl>
                                              <p:pRg st="2" end="2"/>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49">
                                            <p:txEl>
                                              <p:pRg st="3" end="3"/>
                                            </p:txEl>
                                          </p:spTgt>
                                        </p:tgtEl>
                                        <p:attrNameLst>
                                          <p:attrName>style.visibility</p:attrName>
                                        </p:attrNameLst>
                                      </p:cBhvr>
                                      <p:to>
                                        <p:strVal val="visible"/>
                                      </p:to>
                                    </p:set>
                                    <p:animEffect transition="in" filter="wipe(left)">
                                      <p:cBhvr>
                                        <p:cTn id="68" dur="500"/>
                                        <p:tgtEl>
                                          <p:spTgt spid="49">
                                            <p:txEl>
                                              <p:pRg st="3" end="3"/>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49">
                                            <p:txEl>
                                              <p:pRg st="4" end="4"/>
                                            </p:txEl>
                                          </p:spTgt>
                                        </p:tgtEl>
                                        <p:attrNameLst>
                                          <p:attrName>style.visibility</p:attrName>
                                        </p:attrNameLst>
                                      </p:cBhvr>
                                      <p:to>
                                        <p:strVal val="visible"/>
                                      </p:to>
                                    </p:set>
                                    <p:animEffect transition="in" filter="wipe(left)">
                                      <p:cBhvr>
                                        <p:cTn id="73" dur="500"/>
                                        <p:tgtEl>
                                          <p:spTgt spid="49">
                                            <p:txEl>
                                              <p:pRg st="4" end="4"/>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49">
                                            <p:txEl>
                                              <p:pRg st="5" end="5"/>
                                            </p:txEl>
                                          </p:spTgt>
                                        </p:tgtEl>
                                        <p:attrNameLst>
                                          <p:attrName>style.visibility</p:attrName>
                                        </p:attrNameLst>
                                      </p:cBhvr>
                                      <p:to>
                                        <p:strVal val="visible"/>
                                      </p:to>
                                    </p:set>
                                    <p:animEffect transition="in" filter="wipe(left)">
                                      <p:cBhvr>
                                        <p:cTn id="78" dur="500"/>
                                        <p:tgtEl>
                                          <p:spTgt spid="49">
                                            <p:txEl>
                                              <p:pRg st="5" end="5"/>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49">
                                            <p:txEl>
                                              <p:pRg st="6" end="6"/>
                                            </p:txEl>
                                          </p:spTgt>
                                        </p:tgtEl>
                                        <p:attrNameLst>
                                          <p:attrName>style.visibility</p:attrName>
                                        </p:attrNameLst>
                                      </p:cBhvr>
                                      <p:to>
                                        <p:strVal val="visible"/>
                                      </p:to>
                                    </p:set>
                                    <p:animEffect transition="in" filter="wipe(left)">
                                      <p:cBhvr>
                                        <p:cTn id="83" dur="500"/>
                                        <p:tgtEl>
                                          <p:spTgt spid="49">
                                            <p:txEl>
                                              <p:pRg st="6" end="6"/>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49">
                                            <p:txEl>
                                              <p:pRg st="7" end="7"/>
                                            </p:txEl>
                                          </p:spTgt>
                                        </p:tgtEl>
                                        <p:attrNameLst>
                                          <p:attrName>style.visibility</p:attrName>
                                        </p:attrNameLst>
                                      </p:cBhvr>
                                      <p:to>
                                        <p:strVal val="visible"/>
                                      </p:to>
                                    </p:set>
                                    <p:animEffect transition="in" filter="wipe(left)">
                                      <p:cBhvr>
                                        <p:cTn id="88" dur="500"/>
                                        <p:tgtEl>
                                          <p:spTgt spid="4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p:bldP spid="46" grpId="0" build="p"/>
      <p:bldP spid="47" grpId="0"/>
      <p:bldP spid="4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2" y="11731"/>
            <a:ext cx="5099553" cy="6811677"/>
          </a:xfrm>
          <a:prstGeom prst="rect">
            <a:avLst/>
          </a:prstGeom>
        </p:spPr>
      </p:pic>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3250" y="1861680"/>
            <a:ext cx="8937872" cy="5143991"/>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15725" y="80240"/>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Look at the picture for 2 minutes</a:t>
            </a:r>
            <a:r>
              <a:rPr lang="hr-HR" sz="2000" b="1" dirty="0"/>
              <a:t> </a:t>
            </a:r>
            <a:r>
              <a:rPr lang="en-US" sz="2000" b="1" dirty="0"/>
              <a:t>and count the things in the picture.</a:t>
            </a:r>
            <a:r>
              <a:rPr lang="hr-HR" sz="2000" b="1" dirty="0"/>
              <a:t> </a:t>
            </a:r>
            <a:r>
              <a:rPr lang="en-US" sz="2000" b="1" dirty="0"/>
              <a:t>How many sentences can you write</a:t>
            </a:r>
            <a:r>
              <a:rPr lang="hr-HR" sz="2000" b="1" dirty="0"/>
              <a:t> </a:t>
            </a:r>
            <a:r>
              <a:rPr lang="en-US" sz="2000" b="1" dirty="0"/>
              <a:t>in your notebook without looking at</a:t>
            </a:r>
            <a:r>
              <a:rPr lang="hr-HR" sz="2000" b="1" dirty="0"/>
              <a:t> </a:t>
            </a:r>
            <a:r>
              <a:rPr lang="en-US" sz="2000" b="1" dirty="0"/>
              <a:t>the picture?</a:t>
            </a:r>
            <a:br>
              <a:rPr lang="hr-HR" sz="2000" b="1" dirty="0"/>
            </a:br>
            <a:r>
              <a:rPr lang="hr-HR" sz="2000" i="1" dirty="0"/>
              <a:t>Pogledaj sliku 2 minute i pokušaj zapamtiti koliko čega ima. Nakon toga zapiši nekoliko rečenica u svoju bilježnicu koristeći </a:t>
            </a:r>
            <a:r>
              <a:rPr lang="hr-HR" sz="2000" b="1" dirty="0"/>
              <a:t>THERE IS/THERE ARE… </a:t>
            </a:r>
            <a:r>
              <a:rPr lang="hr-HR" sz="2000" i="1" dirty="0"/>
              <a:t>BEZ GLEDANJA SLIKE!</a:t>
            </a:r>
            <a:endParaRPr lang="en-US" sz="2000" b="1" dirty="0"/>
          </a:p>
        </p:txBody>
      </p:sp>
      <p:sp>
        <p:nvSpPr>
          <p:cNvPr id="7" name="Rezervirano mjesto sadržaja 2">
            <a:extLst>
              <a:ext uri="{FF2B5EF4-FFF2-40B4-BE49-F238E27FC236}">
                <a16:creationId xmlns:a16="http://schemas.microsoft.com/office/drawing/2014/main" id="{3D0B5B92-6A02-481F-91F4-9E37441C2647}"/>
              </a:ext>
            </a:extLst>
          </p:cNvPr>
          <p:cNvSpPr txBox="1">
            <a:spLocks/>
          </p:cNvSpPr>
          <p:nvPr/>
        </p:nvSpPr>
        <p:spPr>
          <a:xfrm>
            <a:off x="3332642" y="4629595"/>
            <a:ext cx="3331048"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There</a:t>
            </a:r>
            <a:r>
              <a:rPr lang="hr-HR" sz="2000" i="1" dirty="0">
                <a:solidFill>
                  <a:srgbClr val="FF0000"/>
                </a:solidFill>
              </a:rPr>
              <a:t> </a:t>
            </a:r>
            <a:r>
              <a:rPr lang="hr-HR" sz="2000" i="1" dirty="0" err="1">
                <a:solidFill>
                  <a:srgbClr val="FF0000"/>
                </a:solidFill>
              </a:rPr>
              <a:t>is</a:t>
            </a:r>
            <a:r>
              <a:rPr lang="hr-HR" sz="2000" i="1" dirty="0">
                <a:solidFill>
                  <a:srgbClr val="FF0000"/>
                </a:solidFill>
              </a:rPr>
              <a:t> one </a:t>
            </a:r>
            <a:r>
              <a:rPr lang="hr-HR" sz="2000" i="1" dirty="0" err="1">
                <a:solidFill>
                  <a:srgbClr val="FF0000"/>
                </a:solidFill>
              </a:rPr>
              <a:t>umbrella</a:t>
            </a:r>
            <a:r>
              <a:rPr lang="hr-HR" sz="2000" i="1" dirty="0">
                <a:solidFill>
                  <a:srgbClr val="FF0000"/>
                </a:solidFill>
              </a:rPr>
              <a:t> </a:t>
            </a:r>
            <a:r>
              <a:rPr lang="hr-HR" sz="2000" i="1" dirty="0" err="1">
                <a:solidFill>
                  <a:srgbClr val="FF0000"/>
                </a:solidFill>
              </a:rPr>
              <a:t>in</a:t>
            </a:r>
            <a:r>
              <a:rPr lang="hr-HR" sz="2000" i="1" dirty="0">
                <a:solidFill>
                  <a:srgbClr val="FF0000"/>
                </a:solidFill>
              </a:rPr>
              <a:t> </a:t>
            </a:r>
            <a:r>
              <a:rPr lang="hr-HR" sz="2000" i="1" dirty="0" err="1">
                <a:solidFill>
                  <a:srgbClr val="FF0000"/>
                </a:solidFill>
              </a:rPr>
              <a:t>the</a:t>
            </a:r>
            <a:r>
              <a:rPr lang="hr-HR" sz="2000" i="1" dirty="0">
                <a:solidFill>
                  <a:srgbClr val="FF0000"/>
                </a:solidFill>
              </a:rPr>
              <a:t> </a:t>
            </a:r>
            <a:r>
              <a:rPr lang="hr-HR" sz="2000" i="1" dirty="0" err="1">
                <a:solidFill>
                  <a:srgbClr val="FF0000"/>
                </a:solidFill>
              </a:rPr>
              <a:t>picture</a:t>
            </a:r>
            <a:r>
              <a:rPr lang="hr-HR" sz="2000" i="1" dirty="0">
                <a:solidFill>
                  <a:srgbClr val="FF0000"/>
                </a:solidFill>
              </a:rPr>
              <a:t>.</a:t>
            </a:r>
          </a:p>
          <a:p>
            <a:pPr marL="0" indent="0">
              <a:buFont typeface="Arial" panose="020B0604020202020204" pitchFamily="34" charset="0"/>
              <a:buNone/>
            </a:pPr>
            <a:r>
              <a:rPr lang="hr-HR" sz="2000" i="1" dirty="0" err="1">
                <a:solidFill>
                  <a:srgbClr val="FF0000"/>
                </a:solidFill>
              </a:rPr>
              <a:t>There</a:t>
            </a:r>
            <a:r>
              <a:rPr lang="hr-HR" sz="2000" i="1" dirty="0">
                <a:solidFill>
                  <a:srgbClr val="FF0000"/>
                </a:solidFill>
              </a:rPr>
              <a:t> are </a:t>
            </a:r>
            <a:r>
              <a:rPr lang="hr-HR" sz="2000" i="1" dirty="0" err="1">
                <a:solidFill>
                  <a:srgbClr val="FF0000"/>
                </a:solidFill>
              </a:rPr>
              <a:t>two</a:t>
            </a:r>
            <a:r>
              <a:rPr lang="hr-HR" sz="2000" i="1" dirty="0">
                <a:solidFill>
                  <a:srgbClr val="FF0000"/>
                </a:solidFill>
              </a:rPr>
              <a:t> </a:t>
            </a:r>
            <a:r>
              <a:rPr lang="hr-HR" sz="2000" i="1" dirty="0" err="1">
                <a:solidFill>
                  <a:srgbClr val="FF0000"/>
                </a:solidFill>
              </a:rPr>
              <a:t>trees</a:t>
            </a:r>
            <a:r>
              <a:rPr lang="hr-HR" sz="2000" i="1" dirty="0">
                <a:solidFill>
                  <a:srgbClr val="FF0000"/>
                </a:solidFill>
              </a:rPr>
              <a:t> </a:t>
            </a:r>
            <a:r>
              <a:rPr lang="hr-HR" sz="2000" i="1" dirty="0" err="1">
                <a:solidFill>
                  <a:srgbClr val="FF0000"/>
                </a:solidFill>
              </a:rPr>
              <a:t>in</a:t>
            </a:r>
            <a:r>
              <a:rPr lang="hr-HR" sz="2000" i="1" dirty="0">
                <a:solidFill>
                  <a:srgbClr val="FF0000"/>
                </a:solidFill>
              </a:rPr>
              <a:t> </a:t>
            </a:r>
            <a:r>
              <a:rPr lang="hr-HR" sz="2000" i="1" dirty="0" err="1">
                <a:solidFill>
                  <a:srgbClr val="FF0000"/>
                </a:solidFill>
              </a:rPr>
              <a:t>the</a:t>
            </a:r>
            <a:r>
              <a:rPr lang="hr-HR" sz="2000" i="1" dirty="0">
                <a:solidFill>
                  <a:srgbClr val="FF0000"/>
                </a:solidFill>
              </a:rPr>
              <a:t> </a:t>
            </a:r>
            <a:r>
              <a:rPr lang="hr-HR" sz="2000" i="1" dirty="0" err="1">
                <a:solidFill>
                  <a:srgbClr val="FF0000"/>
                </a:solidFill>
              </a:rPr>
              <a:t>picture</a:t>
            </a:r>
            <a:r>
              <a:rPr lang="hr-HR" sz="2000" i="1" dirty="0">
                <a:solidFill>
                  <a:srgbClr val="FF0000"/>
                </a:solidFill>
              </a:rPr>
              <a:t>.</a:t>
            </a:r>
            <a:endParaRPr lang="hr-HR" sz="2000" i="1" dirty="0">
              <a:solidFill>
                <a:srgbClr val="0070C0"/>
              </a:solidFill>
            </a:endParaRPr>
          </a:p>
        </p:txBody>
      </p:sp>
    </p:spTree>
    <p:extLst>
      <p:ext uri="{BB962C8B-B14F-4D97-AF65-F5344CB8AC3E}">
        <p14:creationId xmlns:p14="http://schemas.microsoft.com/office/powerpoint/2010/main" val="7482308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1000"/>
                                        <p:tgtEl>
                                          <p:spTgt spid="22">
                                            <p:txEl>
                                              <p:pRg st="0" end="0"/>
                                            </p:txEl>
                                          </p:spTgt>
                                        </p:tgtEl>
                                      </p:cBhvr>
                                    </p:animEffect>
                                    <p:anim calcmode="lin" valueType="num">
                                      <p:cBhvr>
                                        <p:cTn id="13"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left)">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wipe(left)">
                                      <p:cBhvr>
                                        <p:cTn id="2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2" y="11731"/>
            <a:ext cx="5099553" cy="6811677"/>
          </a:xfrm>
          <a:prstGeom prst="rect">
            <a:avLst/>
          </a:prstGeom>
        </p:spPr>
      </p:pic>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038" y="750895"/>
            <a:ext cx="6131408" cy="3161650"/>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15725" y="57452"/>
            <a:ext cx="682823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Unscramble the questions and answer them.</a:t>
            </a:r>
            <a:br>
              <a:rPr lang="hr-HR" sz="2000" b="1" dirty="0"/>
            </a:br>
            <a:r>
              <a:rPr lang="hr-HR" sz="2000" i="1" dirty="0"/>
              <a:t>Složi riječi pravilnim redoslijedom, a potom i odgovori na pitanja.</a:t>
            </a:r>
            <a:endParaRPr lang="en-US" sz="2000" b="1" dirty="0"/>
          </a:p>
        </p:txBody>
      </p:sp>
      <p:sp>
        <p:nvSpPr>
          <p:cNvPr id="7" name="Rezervirano mjesto sadržaja 2">
            <a:extLst>
              <a:ext uri="{FF2B5EF4-FFF2-40B4-BE49-F238E27FC236}">
                <a16:creationId xmlns:a16="http://schemas.microsoft.com/office/drawing/2014/main" id="{3D0B5B92-6A02-481F-91F4-9E37441C2647}"/>
              </a:ext>
            </a:extLst>
          </p:cNvPr>
          <p:cNvSpPr txBox="1">
            <a:spLocks/>
          </p:cNvSpPr>
          <p:nvPr/>
        </p:nvSpPr>
        <p:spPr>
          <a:xfrm>
            <a:off x="6611312" y="770270"/>
            <a:ext cx="5413048" cy="334854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300" i="1" dirty="0">
                <a:solidFill>
                  <a:srgbClr val="FF0000"/>
                </a:solidFill>
              </a:rPr>
              <a:t>2 </a:t>
            </a:r>
            <a:r>
              <a:rPr lang="hr-HR" sz="2300" i="1" dirty="0" err="1">
                <a:solidFill>
                  <a:srgbClr val="FF0000"/>
                </a:solidFill>
              </a:rPr>
              <a:t>Is</a:t>
            </a:r>
            <a:r>
              <a:rPr lang="hr-HR" sz="2300" i="1" dirty="0">
                <a:solidFill>
                  <a:srgbClr val="FF0000"/>
                </a:solidFill>
              </a:rPr>
              <a:t> </a:t>
            </a:r>
            <a:r>
              <a:rPr lang="hr-HR" sz="2300" i="1" dirty="0" err="1">
                <a:solidFill>
                  <a:srgbClr val="FF0000"/>
                </a:solidFill>
              </a:rPr>
              <a:t>there</a:t>
            </a:r>
            <a:r>
              <a:rPr lang="hr-HR" sz="2300" i="1" dirty="0">
                <a:solidFill>
                  <a:srgbClr val="FF0000"/>
                </a:solidFill>
              </a:rPr>
              <a:t> a </a:t>
            </a:r>
            <a:r>
              <a:rPr lang="hr-HR" sz="2300" i="1" dirty="0" err="1">
                <a:solidFill>
                  <a:srgbClr val="FF0000"/>
                </a:solidFill>
              </a:rPr>
              <a:t>theme</a:t>
            </a:r>
            <a:r>
              <a:rPr lang="hr-HR" sz="2300" i="1" dirty="0">
                <a:solidFill>
                  <a:srgbClr val="FF0000"/>
                </a:solidFill>
              </a:rPr>
              <a:t> park </a:t>
            </a:r>
            <a:r>
              <a:rPr lang="hr-HR" sz="2300" i="1" dirty="0" err="1">
                <a:solidFill>
                  <a:srgbClr val="FF0000"/>
                </a:solidFill>
              </a:rPr>
              <a:t>in</a:t>
            </a:r>
            <a:r>
              <a:rPr lang="hr-HR" sz="2300" i="1" dirty="0">
                <a:solidFill>
                  <a:srgbClr val="FF0000"/>
                </a:solidFill>
              </a:rPr>
              <a:t> </a:t>
            </a:r>
            <a:r>
              <a:rPr lang="hr-HR" sz="2300" i="1" dirty="0" err="1">
                <a:solidFill>
                  <a:srgbClr val="FF0000"/>
                </a:solidFill>
              </a:rPr>
              <a:t>your</a:t>
            </a:r>
            <a:r>
              <a:rPr lang="hr-HR" sz="2300" i="1" dirty="0">
                <a:solidFill>
                  <a:srgbClr val="FF0000"/>
                </a:solidFill>
              </a:rPr>
              <a:t> </a:t>
            </a:r>
            <a:r>
              <a:rPr lang="hr-HR" sz="2300" i="1" dirty="0" err="1">
                <a:solidFill>
                  <a:srgbClr val="FF0000"/>
                </a:solidFill>
              </a:rPr>
              <a:t>country</a:t>
            </a:r>
            <a:r>
              <a:rPr lang="hr-HR" sz="2300" i="1" dirty="0">
                <a:solidFill>
                  <a:srgbClr val="FF0000"/>
                </a:solidFill>
              </a:rPr>
              <a:t>?</a:t>
            </a:r>
          </a:p>
          <a:p>
            <a:pPr marL="0" indent="0">
              <a:buFont typeface="Arial" panose="020B0604020202020204" pitchFamily="34" charset="0"/>
              <a:buNone/>
            </a:pPr>
            <a:r>
              <a:rPr lang="hr-HR" sz="2300" i="1" dirty="0" err="1">
                <a:solidFill>
                  <a:srgbClr val="FF0000"/>
                </a:solidFill>
              </a:rPr>
              <a:t>Yes</a:t>
            </a:r>
            <a:r>
              <a:rPr lang="hr-HR" sz="2300" i="1" dirty="0">
                <a:solidFill>
                  <a:srgbClr val="FF0000"/>
                </a:solidFill>
              </a:rPr>
              <a:t>, </a:t>
            </a:r>
            <a:r>
              <a:rPr lang="hr-HR" sz="2300" i="1" dirty="0" err="1">
                <a:solidFill>
                  <a:srgbClr val="FF0000"/>
                </a:solidFill>
              </a:rPr>
              <a:t>there</a:t>
            </a:r>
            <a:r>
              <a:rPr lang="hr-HR" sz="2300" i="1" dirty="0">
                <a:solidFill>
                  <a:srgbClr val="FF0000"/>
                </a:solidFill>
              </a:rPr>
              <a:t> </a:t>
            </a:r>
            <a:r>
              <a:rPr lang="hr-HR" sz="2300" i="1" dirty="0" err="1">
                <a:solidFill>
                  <a:srgbClr val="FF0000"/>
                </a:solidFill>
              </a:rPr>
              <a:t>is</a:t>
            </a:r>
            <a:r>
              <a:rPr lang="hr-HR" sz="2300" i="1" dirty="0">
                <a:solidFill>
                  <a:srgbClr val="FF0000"/>
                </a:solidFill>
              </a:rPr>
              <a:t>.</a:t>
            </a:r>
          </a:p>
          <a:p>
            <a:pPr marL="0" indent="0">
              <a:buFont typeface="Arial" panose="020B0604020202020204" pitchFamily="34" charset="0"/>
              <a:buNone/>
            </a:pPr>
            <a:r>
              <a:rPr lang="hr-HR" sz="2300" i="1" dirty="0">
                <a:solidFill>
                  <a:srgbClr val="FF0000"/>
                </a:solidFill>
              </a:rPr>
              <a:t>3 </a:t>
            </a:r>
            <a:r>
              <a:rPr lang="hr-HR" sz="2300" i="1" dirty="0" err="1">
                <a:solidFill>
                  <a:srgbClr val="FF0000"/>
                </a:solidFill>
              </a:rPr>
              <a:t>Is</a:t>
            </a:r>
            <a:r>
              <a:rPr lang="hr-HR" sz="2300" i="1" dirty="0">
                <a:solidFill>
                  <a:srgbClr val="FF0000"/>
                </a:solidFill>
              </a:rPr>
              <a:t> </a:t>
            </a:r>
            <a:r>
              <a:rPr lang="hr-HR" sz="2300" i="1" dirty="0" err="1">
                <a:solidFill>
                  <a:srgbClr val="FF0000"/>
                </a:solidFill>
              </a:rPr>
              <a:t>there</a:t>
            </a:r>
            <a:r>
              <a:rPr lang="hr-HR" sz="2300" i="1" dirty="0">
                <a:solidFill>
                  <a:srgbClr val="FF0000"/>
                </a:solidFill>
              </a:rPr>
              <a:t> a </a:t>
            </a:r>
            <a:r>
              <a:rPr lang="hr-HR" sz="2300" i="1" dirty="0" err="1">
                <a:solidFill>
                  <a:srgbClr val="FF0000"/>
                </a:solidFill>
              </a:rPr>
              <a:t>bunk</a:t>
            </a:r>
            <a:r>
              <a:rPr lang="hr-HR" sz="2300" i="1" dirty="0">
                <a:solidFill>
                  <a:srgbClr val="FF0000"/>
                </a:solidFill>
              </a:rPr>
              <a:t> bed </a:t>
            </a:r>
            <a:r>
              <a:rPr lang="hr-HR" sz="2300" i="1" dirty="0" err="1">
                <a:solidFill>
                  <a:srgbClr val="FF0000"/>
                </a:solidFill>
              </a:rPr>
              <a:t>in</a:t>
            </a:r>
            <a:r>
              <a:rPr lang="hr-HR" sz="2300" i="1" dirty="0">
                <a:solidFill>
                  <a:srgbClr val="FF0000"/>
                </a:solidFill>
              </a:rPr>
              <a:t> </a:t>
            </a:r>
            <a:r>
              <a:rPr lang="hr-HR" sz="2300" i="1" dirty="0" err="1">
                <a:solidFill>
                  <a:srgbClr val="FF0000"/>
                </a:solidFill>
              </a:rPr>
              <a:t>your</a:t>
            </a:r>
            <a:r>
              <a:rPr lang="hr-HR" sz="2300" i="1" dirty="0">
                <a:solidFill>
                  <a:srgbClr val="FF0000"/>
                </a:solidFill>
              </a:rPr>
              <a:t> room?</a:t>
            </a:r>
          </a:p>
          <a:p>
            <a:pPr marL="0" indent="0">
              <a:buFont typeface="Arial" panose="020B0604020202020204" pitchFamily="34" charset="0"/>
              <a:buNone/>
            </a:pPr>
            <a:r>
              <a:rPr lang="hr-HR" sz="2300" i="1" dirty="0" err="1">
                <a:solidFill>
                  <a:srgbClr val="FF0000"/>
                </a:solidFill>
              </a:rPr>
              <a:t>Yes</a:t>
            </a:r>
            <a:r>
              <a:rPr lang="hr-HR" sz="2300" i="1" dirty="0">
                <a:solidFill>
                  <a:srgbClr val="FF0000"/>
                </a:solidFill>
              </a:rPr>
              <a:t>, </a:t>
            </a:r>
            <a:r>
              <a:rPr lang="hr-HR" sz="2300" i="1" dirty="0" err="1">
                <a:solidFill>
                  <a:srgbClr val="FF0000"/>
                </a:solidFill>
              </a:rPr>
              <a:t>there</a:t>
            </a:r>
            <a:r>
              <a:rPr lang="hr-HR" sz="2300" i="1" dirty="0">
                <a:solidFill>
                  <a:srgbClr val="FF0000"/>
                </a:solidFill>
              </a:rPr>
              <a:t> </a:t>
            </a:r>
            <a:r>
              <a:rPr lang="hr-HR" sz="2300" i="1" dirty="0" err="1">
                <a:solidFill>
                  <a:srgbClr val="FF0000"/>
                </a:solidFill>
              </a:rPr>
              <a:t>is</a:t>
            </a:r>
            <a:r>
              <a:rPr lang="hr-HR" sz="2300" i="1" dirty="0">
                <a:solidFill>
                  <a:srgbClr val="FF0000"/>
                </a:solidFill>
              </a:rPr>
              <a:t>. / No, </a:t>
            </a:r>
            <a:r>
              <a:rPr lang="hr-HR" sz="2300" i="1" dirty="0" err="1">
                <a:solidFill>
                  <a:srgbClr val="FF0000"/>
                </a:solidFill>
              </a:rPr>
              <a:t>there</a:t>
            </a:r>
            <a:r>
              <a:rPr lang="hr-HR" sz="2300" i="1" dirty="0">
                <a:solidFill>
                  <a:srgbClr val="FF0000"/>
                </a:solidFill>
              </a:rPr>
              <a:t> </a:t>
            </a:r>
            <a:r>
              <a:rPr lang="hr-HR" sz="2300" i="1" dirty="0" err="1">
                <a:solidFill>
                  <a:srgbClr val="FF0000"/>
                </a:solidFill>
              </a:rPr>
              <a:t>isn’t</a:t>
            </a:r>
            <a:r>
              <a:rPr lang="hr-HR" sz="2300" i="1" dirty="0">
                <a:solidFill>
                  <a:srgbClr val="FF0000"/>
                </a:solidFill>
              </a:rPr>
              <a:t>.</a:t>
            </a:r>
          </a:p>
          <a:p>
            <a:pPr marL="0" indent="0">
              <a:buFont typeface="Arial" panose="020B0604020202020204" pitchFamily="34" charset="0"/>
              <a:buNone/>
            </a:pPr>
            <a:r>
              <a:rPr lang="hr-HR" sz="2300" i="1" dirty="0">
                <a:solidFill>
                  <a:srgbClr val="FF0000"/>
                </a:solidFill>
              </a:rPr>
              <a:t>4 Are </a:t>
            </a:r>
            <a:r>
              <a:rPr lang="hr-HR" sz="2300" i="1" dirty="0" err="1">
                <a:solidFill>
                  <a:srgbClr val="FF0000"/>
                </a:solidFill>
              </a:rPr>
              <a:t>there</a:t>
            </a:r>
            <a:r>
              <a:rPr lang="hr-HR" sz="2300" i="1" dirty="0">
                <a:solidFill>
                  <a:srgbClr val="FF0000"/>
                </a:solidFill>
              </a:rPr>
              <a:t> 26 </a:t>
            </a:r>
            <a:r>
              <a:rPr lang="hr-HR" sz="2300" i="1" dirty="0" err="1">
                <a:solidFill>
                  <a:srgbClr val="FF0000"/>
                </a:solidFill>
              </a:rPr>
              <a:t>letters</a:t>
            </a:r>
            <a:r>
              <a:rPr lang="hr-HR" sz="2300" i="1" dirty="0">
                <a:solidFill>
                  <a:srgbClr val="FF0000"/>
                </a:solidFill>
              </a:rPr>
              <a:t> </a:t>
            </a:r>
            <a:r>
              <a:rPr lang="hr-HR" sz="2300" i="1" dirty="0" err="1">
                <a:solidFill>
                  <a:srgbClr val="FF0000"/>
                </a:solidFill>
              </a:rPr>
              <a:t>in</a:t>
            </a:r>
            <a:r>
              <a:rPr lang="hr-HR" sz="2300" i="1" dirty="0">
                <a:solidFill>
                  <a:srgbClr val="FF0000"/>
                </a:solidFill>
              </a:rPr>
              <a:t> </a:t>
            </a:r>
            <a:r>
              <a:rPr lang="hr-HR" sz="2300" i="1" dirty="0" err="1">
                <a:solidFill>
                  <a:srgbClr val="FF0000"/>
                </a:solidFill>
              </a:rPr>
              <a:t>the</a:t>
            </a:r>
            <a:r>
              <a:rPr lang="hr-HR" sz="2300" i="1" dirty="0">
                <a:solidFill>
                  <a:srgbClr val="FF0000"/>
                </a:solidFill>
              </a:rPr>
              <a:t> English </a:t>
            </a:r>
            <a:r>
              <a:rPr lang="hr-HR" sz="2300" i="1" dirty="0" err="1">
                <a:solidFill>
                  <a:srgbClr val="FF0000"/>
                </a:solidFill>
              </a:rPr>
              <a:t>alphabet</a:t>
            </a:r>
            <a:r>
              <a:rPr lang="hr-HR" sz="2300" i="1" dirty="0">
                <a:solidFill>
                  <a:srgbClr val="FF0000"/>
                </a:solidFill>
              </a:rPr>
              <a:t>?</a:t>
            </a:r>
          </a:p>
          <a:p>
            <a:pPr marL="0" indent="0">
              <a:buFont typeface="Arial" panose="020B0604020202020204" pitchFamily="34" charset="0"/>
              <a:buNone/>
            </a:pPr>
            <a:r>
              <a:rPr lang="hr-HR" sz="2300" i="1" dirty="0" err="1">
                <a:solidFill>
                  <a:srgbClr val="FF0000"/>
                </a:solidFill>
              </a:rPr>
              <a:t>Yes</a:t>
            </a:r>
            <a:r>
              <a:rPr lang="hr-HR" sz="2300" i="1" dirty="0">
                <a:solidFill>
                  <a:srgbClr val="FF0000"/>
                </a:solidFill>
              </a:rPr>
              <a:t>, </a:t>
            </a:r>
            <a:r>
              <a:rPr lang="hr-HR" sz="2300" i="1" dirty="0" err="1">
                <a:solidFill>
                  <a:srgbClr val="FF0000"/>
                </a:solidFill>
              </a:rPr>
              <a:t>there</a:t>
            </a:r>
            <a:r>
              <a:rPr lang="hr-HR" sz="2300" i="1" dirty="0">
                <a:solidFill>
                  <a:srgbClr val="FF0000"/>
                </a:solidFill>
              </a:rPr>
              <a:t> are.</a:t>
            </a:r>
          </a:p>
        </p:txBody>
      </p:sp>
      <p:sp>
        <p:nvSpPr>
          <p:cNvPr id="6" name="Rezervirano mjesto sadržaja 2">
            <a:extLst>
              <a:ext uri="{FF2B5EF4-FFF2-40B4-BE49-F238E27FC236}">
                <a16:creationId xmlns:a16="http://schemas.microsoft.com/office/drawing/2014/main" id="{6D6342BD-0324-441A-B7C3-0FBD0F97887D}"/>
              </a:ext>
            </a:extLst>
          </p:cNvPr>
          <p:cNvSpPr txBox="1">
            <a:spLocks/>
          </p:cNvSpPr>
          <p:nvPr/>
        </p:nvSpPr>
        <p:spPr>
          <a:xfrm>
            <a:off x="5115724" y="3237403"/>
            <a:ext cx="6828237" cy="334854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300" i="1" dirty="0">
                <a:solidFill>
                  <a:srgbClr val="FF0000"/>
                </a:solidFill>
              </a:rPr>
              <a:t>5 Are </a:t>
            </a:r>
            <a:r>
              <a:rPr lang="hr-HR" sz="2300" i="1" dirty="0" err="1">
                <a:solidFill>
                  <a:srgbClr val="FF0000"/>
                </a:solidFill>
              </a:rPr>
              <a:t>there</a:t>
            </a:r>
            <a:r>
              <a:rPr lang="hr-HR" sz="2300" i="1" dirty="0">
                <a:solidFill>
                  <a:srgbClr val="FF0000"/>
                </a:solidFill>
              </a:rPr>
              <a:t> </a:t>
            </a:r>
            <a:r>
              <a:rPr lang="hr-HR" sz="2300" i="1" dirty="0" err="1">
                <a:solidFill>
                  <a:srgbClr val="FF0000"/>
                </a:solidFill>
              </a:rPr>
              <a:t>any</a:t>
            </a:r>
            <a:r>
              <a:rPr lang="hr-HR" sz="2300" i="1" dirty="0">
                <a:solidFill>
                  <a:srgbClr val="FF0000"/>
                </a:solidFill>
              </a:rPr>
              <a:t> </a:t>
            </a:r>
            <a:r>
              <a:rPr lang="hr-HR" sz="2300" i="1" dirty="0" err="1">
                <a:solidFill>
                  <a:srgbClr val="FF0000"/>
                </a:solidFill>
              </a:rPr>
              <a:t>creatures</a:t>
            </a:r>
            <a:r>
              <a:rPr lang="hr-HR" sz="2300" i="1" dirty="0">
                <a:solidFill>
                  <a:srgbClr val="FF0000"/>
                </a:solidFill>
              </a:rPr>
              <a:t> on planet Mars?</a:t>
            </a:r>
          </a:p>
          <a:p>
            <a:pPr marL="0" indent="0">
              <a:buFont typeface="Arial" panose="020B0604020202020204" pitchFamily="34" charset="0"/>
              <a:buNone/>
            </a:pPr>
            <a:r>
              <a:rPr lang="hr-HR" sz="2300" i="1" dirty="0">
                <a:solidFill>
                  <a:srgbClr val="FF0000"/>
                </a:solidFill>
              </a:rPr>
              <a:t>No, </a:t>
            </a:r>
            <a:r>
              <a:rPr lang="hr-HR" sz="2300" i="1" dirty="0" err="1">
                <a:solidFill>
                  <a:srgbClr val="FF0000"/>
                </a:solidFill>
              </a:rPr>
              <a:t>there</a:t>
            </a:r>
            <a:r>
              <a:rPr lang="hr-HR" sz="2300" i="1" dirty="0">
                <a:solidFill>
                  <a:srgbClr val="FF0000"/>
                </a:solidFill>
              </a:rPr>
              <a:t> </a:t>
            </a:r>
            <a:r>
              <a:rPr lang="hr-HR" sz="2300" i="1" dirty="0" err="1">
                <a:solidFill>
                  <a:srgbClr val="FF0000"/>
                </a:solidFill>
              </a:rPr>
              <a:t>aren’t</a:t>
            </a:r>
            <a:r>
              <a:rPr lang="hr-HR" sz="2300" i="1" dirty="0">
                <a:solidFill>
                  <a:srgbClr val="FF0000"/>
                </a:solidFill>
              </a:rPr>
              <a:t>.</a:t>
            </a:r>
          </a:p>
          <a:p>
            <a:pPr marL="0" indent="0">
              <a:buFont typeface="Arial" panose="020B0604020202020204" pitchFamily="34" charset="0"/>
              <a:buNone/>
            </a:pPr>
            <a:r>
              <a:rPr lang="hr-HR" sz="2300" i="1" dirty="0">
                <a:solidFill>
                  <a:srgbClr val="FF0000"/>
                </a:solidFill>
              </a:rPr>
              <a:t>6 </a:t>
            </a:r>
            <a:r>
              <a:rPr lang="hr-HR" sz="2300" i="1" dirty="0" err="1">
                <a:solidFill>
                  <a:srgbClr val="FF0000"/>
                </a:solidFill>
              </a:rPr>
              <a:t>Is</a:t>
            </a:r>
            <a:r>
              <a:rPr lang="hr-HR" sz="2300" i="1" dirty="0">
                <a:solidFill>
                  <a:srgbClr val="FF0000"/>
                </a:solidFill>
              </a:rPr>
              <a:t> </a:t>
            </a:r>
            <a:r>
              <a:rPr lang="hr-HR" sz="2300" i="1" dirty="0" err="1">
                <a:solidFill>
                  <a:srgbClr val="FF0000"/>
                </a:solidFill>
              </a:rPr>
              <a:t>there</a:t>
            </a:r>
            <a:r>
              <a:rPr lang="hr-HR" sz="2300" i="1" dirty="0">
                <a:solidFill>
                  <a:srgbClr val="FF0000"/>
                </a:solidFill>
              </a:rPr>
              <a:t> a </a:t>
            </a:r>
            <a:r>
              <a:rPr lang="hr-HR" sz="2300" i="1" dirty="0" err="1">
                <a:solidFill>
                  <a:srgbClr val="FF0000"/>
                </a:solidFill>
              </a:rPr>
              <a:t>sun</a:t>
            </a:r>
            <a:r>
              <a:rPr lang="hr-HR" sz="2300" i="1" dirty="0">
                <a:solidFill>
                  <a:srgbClr val="FF0000"/>
                </a:solidFill>
              </a:rPr>
              <a:t> on a pirate </a:t>
            </a:r>
            <a:r>
              <a:rPr lang="hr-HR" sz="2300" i="1" dirty="0" err="1">
                <a:solidFill>
                  <a:srgbClr val="FF0000"/>
                </a:solidFill>
              </a:rPr>
              <a:t>flag</a:t>
            </a:r>
            <a:r>
              <a:rPr lang="hr-HR" sz="2300" i="1" dirty="0">
                <a:solidFill>
                  <a:srgbClr val="FF0000"/>
                </a:solidFill>
              </a:rPr>
              <a:t>?</a:t>
            </a:r>
          </a:p>
          <a:p>
            <a:pPr marL="0" indent="0">
              <a:buFont typeface="Arial" panose="020B0604020202020204" pitchFamily="34" charset="0"/>
              <a:buNone/>
            </a:pPr>
            <a:r>
              <a:rPr lang="hr-HR" sz="2300" i="1" dirty="0">
                <a:solidFill>
                  <a:srgbClr val="FF0000"/>
                </a:solidFill>
              </a:rPr>
              <a:t>No, </a:t>
            </a:r>
            <a:r>
              <a:rPr lang="hr-HR" sz="2300" i="1" dirty="0" err="1">
                <a:solidFill>
                  <a:srgbClr val="FF0000"/>
                </a:solidFill>
              </a:rPr>
              <a:t>there</a:t>
            </a:r>
            <a:r>
              <a:rPr lang="hr-HR" sz="2300" i="1" dirty="0">
                <a:solidFill>
                  <a:srgbClr val="FF0000"/>
                </a:solidFill>
              </a:rPr>
              <a:t> </a:t>
            </a:r>
            <a:r>
              <a:rPr lang="hr-HR" sz="2300" i="1" dirty="0" err="1">
                <a:solidFill>
                  <a:srgbClr val="FF0000"/>
                </a:solidFill>
              </a:rPr>
              <a:t>isn’t</a:t>
            </a:r>
            <a:r>
              <a:rPr lang="hr-HR" sz="2300" i="1" dirty="0">
                <a:solidFill>
                  <a:srgbClr val="FF0000"/>
                </a:solidFill>
              </a:rPr>
              <a:t>.</a:t>
            </a:r>
            <a:endParaRPr lang="hr-HR" sz="2300" i="1" dirty="0">
              <a:solidFill>
                <a:srgbClr val="0070C0"/>
              </a:solidFill>
            </a:endParaRPr>
          </a:p>
        </p:txBody>
      </p:sp>
      <p:sp>
        <p:nvSpPr>
          <p:cNvPr id="8" name="Rezervirano mjesto sadržaja 2">
            <a:extLst>
              <a:ext uri="{FF2B5EF4-FFF2-40B4-BE49-F238E27FC236}">
                <a16:creationId xmlns:a16="http://schemas.microsoft.com/office/drawing/2014/main" id="{68A95770-C2F9-4A73-B875-C470608730A5}"/>
              </a:ext>
            </a:extLst>
          </p:cNvPr>
          <p:cNvSpPr txBox="1">
            <a:spLocks/>
          </p:cNvSpPr>
          <p:nvPr/>
        </p:nvSpPr>
        <p:spPr>
          <a:xfrm>
            <a:off x="5014760" y="5794095"/>
            <a:ext cx="7030166" cy="109697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Koliko toga si naučio, provjeri na sljedećoj poveznici: </a:t>
            </a:r>
            <a:br>
              <a:rPr lang="hr-HR" sz="2000" i="1" dirty="0"/>
            </a:br>
            <a:r>
              <a:rPr lang="hr-HR" sz="2000" i="1" dirty="0">
                <a:hlinkClick r:id="rId4"/>
              </a:rPr>
              <a:t>https://www.e-sfera.hr/dodatni-digitalni-sadrzaji/ba5c7dbb-0c61-4515-9cd8-c9f047a6ce44/assets/interactivity/self-check_4/index.html</a:t>
            </a:r>
            <a:endParaRPr lang="hr-HR" sz="2000" i="1" dirty="0"/>
          </a:p>
          <a:p>
            <a:pPr marL="0" indent="0">
              <a:buNone/>
            </a:pPr>
            <a:endParaRPr lang="en-US" sz="2000" b="1" dirty="0"/>
          </a:p>
        </p:txBody>
      </p:sp>
    </p:spTree>
    <p:extLst>
      <p:ext uri="{BB962C8B-B14F-4D97-AF65-F5344CB8AC3E}">
        <p14:creationId xmlns:p14="http://schemas.microsoft.com/office/powerpoint/2010/main" val="16359652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1000"/>
                                        <p:tgtEl>
                                          <p:spTgt spid="22">
                                            <p:txEl>
                                              <p:pRg st="0" end="0"/>
                                            </p:txEl>
                                          </p:spTgt>
                                        </p:tgtEl>
                                      </p:cBhvr>
                                    </p:animEffect>
                                    <p:anim calcmode="lin" valueType="num">
                                      <p:cBhvr>
                                        <p:cTn id="13"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left)">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wipe(left)">
                                      <p:cBhvr>
                                        <p:cTn id="24" dur="500"/>
                                        <p:tgtEl>
                                          <p:spTgt spid="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Effect transition="in" filter="wipe(left)">
                                      <p:cBhvr>
                                        <p:cTn id="29" dur="500"/>
                                        <p:tgtEl>
                                          <p:spTgt spid="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Effect transition="in" filter="wipe(left)">
                                      <p:cBhvr>
                                        <p:cTn id="34" dur="500"/>
                                        <p:tgtEl>
                                          <p:spTgt spid="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wipe(left)">
                                      <p:cBhvr>
                                        <p:cTn id="39" dur="500"/>
                                        <p:tgtEl>
                                          <p:spTgt spid="7">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7">
                                            <p:txEl>
                                              <p:pRg st="5" end="5"/>
                                            </p:txEl>
                                          </p:spTgt>
                                        </p:tgtEl>
                                        <p:attrNameLst>
                                          <p:attrName>style.visibility</p:attrName>
                                        </p:attrNameLst>
                                      </p:cBhvr>
                                      <p:to>
                                        <p:strVal val="visible"/>
                                      </p:to>
                                    </p:set>
                                    <p:animEffect transition="in" filter="wipe(left)">
                                      <p:cBhvr>
                                        <p:cTn id="44" dur="500"/>
                                        <p:tgtEl>
                                          <p:spTgt spid="7">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
                                            <p:txEl>
                                              <p:pRg st="0" end="0"/>
                                            </p:txEl>
                                          </p:spTgt>
                                        </p:tgtEl>
                                        <p:attrNameLst>
                                          <p:attrName>style.visibility</p:attrName>
                                        </p:attrNameLst>
                                      </p:cBhvr>
                                      <p:to>
                                        <p:strVal val="visible"/>
                                      </p:to>
                                    </p:set>
                                    <p:animEffect transition="in" filter="wipe(left)">
                                      <p:cBhvr>
                                        <p:cTn id="49" dur="500"/>
                                        <p:tgtEl>
                                          <p:spTgt spid="6">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6">
                                            <p:txEl>
                                              <p:pRg st="1" end="1"/>
                                            </p:txEl>
                                          </p:spTgt>
                                        </p:tgtEl>
                                        <p:attrNameLst>
                                          <p:attrName>style.visibility</p:attrName>
                                        </p:attrNameLst>
                                      </p:cBhvr>
                                      <p:to>
                                        <p:strVal val="visible"/>
                                      </p:to>
                                    </p:set>
                                    <p:animEffect transition="in" filter="wipe(left)">
                                      <p:cBhvr>
                                        <p:cTn id="54" dur="500"/>
                                        <p:tgtEl>
                                          <p:spTgt spid="6">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
                                            <p:txEl>
                                              <p:pRg st="2" end="2"/>
                                            </p:txEl>
                                          </p:spTgt>
                                        </p:tgtEl>
                                        <p:attrNameLst>
                                          <p:attrName>style.visibility</p:attrName>
                                        </p:attrNameLst>
                                      </p:cBhvr>
                                      <p:to>
                                        <p:strVal val="visible"/>
                                      </p:to>
                                    </p:set>
                                    <p:animEffect transition="in" filter="wipe(left)">
                                      <p:cBhvr>
                                        <p:cTn id="59" dur="500"/>
                                        <p:tgtEl>
                                          <p:spTgt spid="6">
                                            <p:txEl>
                                              <p:pRg st="2" end="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6">
                                            <p:txEl>
                                              <p:pRg st="3" end="3"/>
                                            </p:txEl>
                                          </p:spTgt>
                                        </p:tgtEl>
                                        <p:attrNameLst>
                                          <p:attrName>style.visibility</p:attrName>
                                        </p:attrNameLst>
                                      </p:cBhvr>
                                      <p:to>
                                        <p:strVal val="visible"/>
                                      </p:to>
                                    </p:set>
                                    <p:animEffect transition="in" filter="wipe(left)">
                                      <p:cBhvr>
                                        <p:cTn id="64" dur="500"/>
                                        <p:tgtEl>
                                          <p:spTgt spid="6">
                                            <p:txEl>
                                              <p:pRg st="3" end="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8">
                                            <p:txEl>
                                              <p:pRg st="0" end="0"/>
                                            </p:txEl>
                                          </p:spTgt>
                                        </p:tgtEl>
                                        <p:attrNameLst>
                                          <p:attrName>style.visibility</p:attrName>
                                        </p:attrNameLst>
                                      </p:cBhvr>
                                      <p:to>
                                        <p:strVal val="visible"/>
                                      </p:to>
                                    </p:set>
                                    <p:animEffect transition="in" filter="fade">
                                      <p:cBhvr>
                                        <p:cTn id="69" dur="1000"/>
                                        <p:tgtEl>
                                          <p:spTgt spid="8">
                                            <p:txEl>
                                              <p:pRg st="0" end="0"/>
                                            </p:txEl>
                                          </p:spTgt>
                                        </p:tgtEl>
                                      </p:cBhvr>
                                    </p:animEffect>
                                    <p:anim calcmode="lin" valueType="num">
                                      <p:cBhvr>
                                        <p:cTn id="7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71"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7" grpId="0" build="p"/>
      <p:bldP spid="6" grpId="0" build="p"/>
      <p:bldP spid="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880ABB5-B97D-4E14-AC1C-4031E662E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96" y="4640"/>
            <a:ext cx="5122620" cy="6848719"/>
          </a:xfrm>
          <a:prstGeom prst="rect">
            <a:avLst/>
          </a:prstGeom>
        </p:spPr>
      </p:pic>
      <p:sp>
        <p:nvSpPr>
          <p:cNvPr id="6" name="Rezervirano mjesto sadržaja 2">
            <a:extLst>
              <a:ext uri="{FF2B5EF4-FFF2-40B4-BE49-F238E27FC236}">
                <a16:creationId xmlns:a16="http://schemas.microsoft.com/office/drawing/2014/main" id="{DE74ACC6-7585-4469-81CA-552D77C8CFFA}"/>
              </a:ext>
            </a:extLst>
          </p:cNvPr>
          <p:cNvSpPr txBox="1">
            <a:spLocks/>
          </p:cNvSpPr>
          <p:nvPr/>
        </p:nvSpPr>
        <p:spPr>
          <a:xfrm>
            <a:off x="5211997" y="140062"/>
            <a:ext cx="4528538"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books</a:t>
            </a:r>
            <a:r>
              <a:rPr lang="hr-HR" sz="2000" b="1" dirty="0"/>
              <a:t>, </a:t>
            </a:r>
            <a:r>
              <a:rPr lang="hr-HR" sz="2000" b="1" dirty="0" err="1"/>
              <a:t>page</a:t>
            </a:r>
            <a:r>
              <a:rPr lang="hr-HR" sz="2000" b="1" dirty="0"/>
              <a:t> 31.</a:t>
            </a:r>
          </a:p>
        </p:txBody>
      </p:sp>
      <p:sp>
        <p:nvSpPr>
          <p:cNvPr id="7" name="Rezervirano mjesto sadržaja 2">
            <a:extLst>
              <a:ext uri="{FF2B5EF4-FFF2-40B4-BE49-F238E27FC236}">
                <a16:creationId xmlns:a16="http://schemas.microsoft.com/office/drawing/2014/main" id="{8B3B2F24-F59F-48DA-A71A-42C8EC8610A8}"/>
              </a:ext>
            </a:extLst>
          </p:cNvPr>
          <p:cNvSpPr txBox="1">
            <a:spLocks/>
          </p:cNvSpPr>
          <p:nvPr/>
        </p:nvSpPr>
        <p:spPr>
          <a:xfrm>
            <a:off x="5211997" y="661397"/>
            <a:ext cx="6792807"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Look at Cathy’s room.</a:t>
            </a:r>
            <a:r>
              <a:rPr lang="hr-HR" sz="2000" b="1" dirty="0"/>
              <a:t> </a:t>
            </a:r>
            <a:r>
              <a:rPr lang="hr-HR" sz="2000" b="1" dirty="0" err="1"/>
              <a:t>Complete</a:t>
            </a:r>
            <a:r>
              <a:rPr lang="hr-HR" sz="2000" b="1" dirty="0"/>
              <a:t> </a:t>
            </a:r>
            <a:r>
              <a:rPr lang="hr-HR" sz="2000" b="1" dirty="0" err="1"/>
              <a:t>the</a:t>
            </a:r>
            <a:r>
              <a:rPr lang="hr-HR" sz="2000" b="1" dirty="0"/>
              <a:t> </a:t>
            </a:r>
            <a:r>
              <a:rPr lang="hr-HR" sz="2000" b="1" dirty="0" err="1"/>
              <a:t>sentences</a:t>
            </a:r>
            <a:r>
              <a:rPr lang="hr-HR" sz="2000" b="1" dirty="0"/>
              <a:t> </a:t>
            </a:r>
            <a:r>
              <a:rPr lang="hr-HR" sz="2000" b="1" dirty="0" err="1"/>
              <a:t>in</a:t>
            </a:r>
            <a:r>
              <a:rPr lang="hr-HR" sz="2000" b="1" dirty="0"/>
              <a:t> </a:t>
            </a:r>
            <a:r>
              <a:rPr lang="hr-HR" sz="2000" b="1" dirty="0" err="1"/>
              <a:t>task</a:t>
            </a:r>
            <a:r>
              <a:rPr lang="hr-HR" sz="2000" b="1" dirty="0"/>
              <a:t> A, </a:t>
            </a:r>
            <a:r>
              <a:rPr lang="hr-HR" sz="2000" b="1" dirty="0" err="1"/>
              <a:t>and</a:t>
            </a:r>
            <a:r>
              <a:rPr lang="hr-HR" sz="2000" b="1" dirty="0"/>
              <a:t> </a:t>
            </a:r>
            <a:r>
              <a:rPr lang="hr-HR" sz="2000" b="1" dirty="0" err="1"/>
              <a:t>then</a:t>
            </a:r>
            <a:r>
              <a:rPr lang="hr-HR" sz="2000" b="1" dirty="0"/>
              <a:t> </a:t>
            </a:r>
            <a:r>
              <a:rPr lang="hr-HR" sz="2000" b="1" dirty="0" err="1"/>
              <a:t>answer</a:t>
            </a:r>
            <a:r>
              <a:rPr lang="hr-HR" sz="2000" b="1" dirty="0"/>
              <a:t> </a:t>
            </a:r>
            <a:r>
              <a:rPr lang="hr-HR" sz="2000" b="1" dirty="0" err="1"/>
              <a:t>the</a:t>
            </a:r>
            <a:r>
              <a:rPr lang="hr-HR" sz="2000" b="1" dirty="0"/>
              <a:t> </a:t>
            </a:r>
            <a:r>
              <a:rPr lang="hr-HR" sz="2000" b="1" dirty="0" err="1"/>
              <a:t>questions</a:t>
            </a:r>
            <a:r>
              <a:rPr lang="hr-HR" sz="2000" b="1" dirty="0"/>
              <a:t> </a:t>
            </a:r>
            <a:r>
              <a:rPr lang="hr-HR" sz="2000" b="1" dirty="0" err="1"/>
              <a:t>in</a:t>
            </a:r>
            <a:r>
              <a:rPr lang="hr-HR" sz="2000" b="1" dirty="0"/>
              <a:t> </a:t>
            </a:r>
            <a:r>
              <a:rPr lang="hr-HR" sz="2000" b="1" dirty="0" err="1"/>
              <a:t>task</a:t>
            </a:r>
            <a:r>
              <a:rPr lang="hr-HR" sz="2000" b="1" dirty="0"/>
              <a:t> B</a:t>
            </a:r>
            <a:r>
              <a:rPr lang="en-US" sz="2000" b="1" dirty="0"/>
              <a:t>.</a:t>
            </a:r>
            <a:br>
              <a:rPr lang="hr-HR" sz="2000" i="1" dirty="0"/>
            </a:br>
            <a:r>
              <a:rPr lang="hr-HR" sz="2000" i="1" dirty="0"/>
              <a:t>Pogledaj sliku </a:t>
            </a:r>
            <a:r>
              <a:rPr lang="hr-HR" sz="2000" i="1" dirty="0" err="1"/>
              <a:t>Cathyine</a:t>
            </a:r>
            <a:r>
              <a:rPr lang="hr-HR" sz="2000" i="1" dirty="0"/>
              <a:t> sobe. Nadopuni rečenice u A zadatku, a potom odgovori na postavljena pitanja u B zadatku.</a:t>
            </a:r>
          </a:p>
        </p:txBody>
      </p:sp>
    </p:spTree>
    <p:extLst>
      <p:ext uri="{BB962C8B-B14F-4D97-AF65-F5344CB8AC3E}">
        <p14:creationId xmlns:p14="http://schemas.microsoft.com/office/powerpoint/2010/main" val="212779820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9" y="0"/>
            <a:ext cx="5122620" cy="6858000"/>
          </a:xfrm>
          <a:prstGeom prst="rect">
            <a:avLst/>
          </a:prstGeom>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42382" y="1055756"/>
            <a:ext cx="6755130"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Look</a:t>
            </a:r>
            <a:r>
              <a:rPr lang="hr-HR" sz="2000" b="1" dirty="0"/>
              <a:t> at </a:t>
            </a:r>
            <a:r>
              <a:rPr lang="hr-HR" sz="2000" b="1" dirty="0" err="1"/>
              <a:t>the</a:t>
            </a:r>
            <a:r>
              <a:rPr lang="hr-HR" sz="2000" b="1" dirty="0"/>
              <a:t> plan </a:t>
            </a:r>
            <a:r>
              <a:rPr lang="hr-HR" sz="2000" b="1" dirty="0" err="1"/>
              <a:t>once</a:t>
            </a:r>
            <a:r>
              <a:rPr lang="hr-HR" sz="2000" b="1" dirty="0"/>
              <a:t> </a:t>
            </a:r>
            <a:r>
              <a:rPr lang="hr-HR" sz="2000" b="1" dirty="0" err="1"/>
              <a:t>again</a:t>
            </a:r>
            <a:r>
              <a:rPr lang="hr-HR" sz="2000" b="1" dirty="0"/>
              <a:t> </a:t>
            </a:r>
            <a:r>
              <a:rPr lang="hr-HR" sz="2000" b="1" dirty="0" err="1"/>
              <a:t>and</a:t>
            </a:r>
            <a:r>
              <a:rPr lang="hr-HR" sz="2000" b="1" dirty="0"/>
              <a:t> </a:t>
            </a:r>
            <a:r>
              <a:rPr lang="hr-HR" sz="2000" b="1" dirty="0" err="1"/>
              <a:t>tick</a:t>
            </a:r>
            <a:r>
              <a:rPr lang="hr-HR" sz="2000" b="1" dirty="0"/>
              <a:t> </a:t>
            </a:r>
            <a:r>
              <a:rPr lang="hr-HR" sz="2000" b="1" dirty="0" err="1"/>
              <a:t>the</a:t>
            </a:r>
            <a:r>
              <a:rPr lang="hr-HR" sz="2000" b="1" dirty="0"/>
              <a:t> </a:t>
            </a:r>
            <a:r>
              <a:rPr lang="hr-HR" sz="2000" b="1" dirty="0" err="1"/>
              <a:t>correct</a:t>
            </a:r>
            <a:r>
              <a:rPr lang="hr-HR" sz="2000" b="1" dirty="0"/>
              <a:t> </a:t>
            </a:r>
            <a:r>
              <a:rPr lang="hr-HR" sz="2000" b="1" dirty="0" err="1"/>
              <a:t>sentences</a:t>
            </a:r>
            <a:r>
              <a:rPr lang="hr-HR" sz="2000" b="1" dirty="0"/>
              <a:t>.</a:t>
            </a:r>
            <a:br>
              <a:rPr lang="hr-HR" sz="2000" i="1" dirty="0"/>
            </a:br>
            <a:r>
              <a:rPr lang="hr-HR" sz="2000" i="1" dirty="0"/>
              <a:t>Još jednom pogledaj plan tematskog parka i kvačicom označi točne rečenice.</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7316" y="2121397"/>
            <a:ext cx="8341607" cy="2615206"/>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12" name="Picture 2" descr="Vidi izvornu sliku">
            <a:extLst>
              <a:ext uri="{FF2B5EF4-FFF2-40B4-BE49-F238E27FC236}">
                <a16:creationId xmlns:a16="http://schemas.microsoft.com/office/drawing/2014/main" id="{32E1F30E-6897-49C9-9939-48933A72EF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9016" y="2503992"/>
            <a:ext cx="377346" cy="4293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Vidi izvornu sliku">
            <a:extLst>
              <a:ext uri="{FF2B5EF4-FFF2-40B4-BE49-F238E27FC236}">
                <a16:creationId xmlns:a16="http://schemas.microsoft.com/office/drawing/2014/main" id="{D65C5A0B-ADFB-4209-A829-272FC408FF4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26355" y="2933314"/>
            <a:ext cx="392654" cy="3926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Vidi izvornu sliku">
            <a:extLst>
              <a:ext uri="{FF2B5EF4-FFF2-40B4-BE49-F238E27FC236}">
                <a16:creationId xmlns:a16="http://schemas.microsoft.com/office/drawing/2014/main" id="{77634685-2F4F-405A-9717-5DD8FD79D2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5120" y="3447664"/>
            <a:ext cx="377346" cy="42932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Vidi izvornu sliku">
            <a:extLst>
              <a:ext uri="{FF2B5EF4-FFF2-40B4-BE49-F238E27FC236}">
                <a16:creationId xmlns:a16="http://schemas.microsoft.com/office/drawing/2014/main" id="{CE366AF9-2A4A-471A-A1F0-8B810FDAA95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0431" y="3839092"/>
            <a:ext cx="392654" cy="39265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Vidi izvornu sliku">
            <a:extLst>
              <a:ext uri="{FF2B5EF4-FFF2-40B4-BE49-F238E27FC236}">
                <a16:creationId xmlns:a16="http://schemas.microsoft.com/office/drawing/2014/main" id="{23A35507-AAF3-417F-8B7D-A05513E960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9177" y="4224959"/>
            <a:ext cx="377346" cy="42932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Vidi izvornu sliku">
            <a:extLst>
              <a:ext uri="{FF2B5EF4-FFF2-40B4-BE49-F238E27FC236}">
                <a16:creationId xmlns:a16="http://schemas.microsoft.com/office/drawing/2014/main" id="{A34DFF3A-95E8-481C-924D-90F4001380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39176" y="2503992"/>
            <a:ext cx="377346" cy="42932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Vidi izvornu sliku">
            <a:extLst>
              <a:ext uri="{FF2B5EF4-FFF2-40B4-BE49-F238E27FC236}">
                <a16:creationId xmlns:a16="http://schemas.microsoft.com/office/drawing/2014/main" id="{E68F96CB-1EFC-4D23-B2DB-26B446A01CF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6775" y="2923255"/>
            <a:ext cx="392654" cy="39265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Vidi izvornu sliku">
            <a:extLst>
              <a:ext uri="{FF2B5EF4-FFF2-40B4-BE49-F238E27FC236}">
                <a16:creationId xmlns:a16="http://schemas.microsoft.com/office/drawing/2014/main" id="{28E0C1DD-6AC5-4F07-A93A-00FAFC3DC41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04284" y="3232673"/>
            <a:ext cx="392654" cy="39265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Vidi izvornu sliku">
            <a:extLst>
              <a:ext uri="{FF2B5EF4-FFF2-40B4-BE49-F238E27FC236}">
                <a16:creationId xmlns:a16="http://schemas.microsoft.com/office/drawing/2014/main" id="{4B7397A6-42DA-45BF-9C3C-9232FD2E06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03041" y="3625327"/>
            <a:ext cx="392654" cy="39265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Vidi izvornu sliku">
            <a:extLst>
              <a:ext uri="{FF2B5EF4-FFF2-40B4-BE49-F238E27FC236}">
                <a16:creationId xmlns:a16="http://schemas.microsoft.com/office/drawing/2014/main" id="{5DB906D3-1234-437E-809C-ADBCA8A1DF7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11552" y="4231472"/>
            <a:ext cx="392654" cy="392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027309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down)">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9" y="17002"/>
            <a:ext cx="5122620" cy="6823995"/>
          </a:xfrm>
          <a:prstGeom prst="rect">
            <a:avLst/>
          </a:prstGeom>
        </p:spPr>
      </p:pic>
      <p:sp>
        <p:nvSpPr>
          <p:cNvPr id="21" name="Rezervirano mjesto sadržaja 2">
            <a:extLst>
              <a:ext uri="{FF2B5EF4-FFF2-40B4-BE49-F238E27FC236}">
                <a16:creationId xmlns:a16="http://schemas.microsoft.com/office/drawing/2014/main" id="{A32EC405-2BC3-4DC4-BD9F-FCC40BDD1ABB}"/>
              </a:ext>
            </a:extLst>
          </p:cNvPr>
          <p:cNvSpPr txBox="1">
            <a:spLocks/>
          </p:cNvSpPr>
          <p:nvPr/>
        </p:nvSpPr>
        <p:spPr>
          <a:xfrm>
            <a:off x="5127259" y="112541"/>
            <a:ext cx="6019800"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err="1"/>
              <a:t>Go</a:t>
            </a:r>
            <a:r>
              <a:rPr lang="hr-HR" sz="2000" b="1" dirty="0"/>
              <a:t> to </a:t>
            </a:r>
            <a:r>
              <a:rPr lang="hr-HR" sz="2000" b="1" dirty="0" err="1"/>
              <a:t>page</a:t>
            </a:r>
            <a:r>
              <a:rPr lang="hr-HR" sz="2000" b="1" dirty="0"/>
              <a:t> 34.</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4790" y="2229335"/>
            <a:ext cx="9511305" cy="3333364"/>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27259" y="502823"/>
            <a:ext cx="7190170"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Who is in the picture? </a:t>
            </a:r>
            <a:r>
              <a:rPr lang="hr-HR" sz="2000" i="1" dirty="0"/>
              <a:t>Tko je na slici?</a:t>
            </a:r>
            <a:endParaRPr lang="en-US" sz="2000" b="1" dirty="0"/>
          </a:p>
          <a:p>
            <a:pPr marL="0" indent="0">
              <a:buNone/>
            </a:pPr>
            <a:r>
              <a:rPr lang="en-US" sz="2000" b="1" dirty="0"/>
              <a:t>Where are they? </a:t>
            </a:r>
            <a:r>
              <a:rPr lang="hr-HR" sz="2000" i="1" dirty="0"/>
              <a:t>Gdje se nalaze?</a:t>
            </a:r>
            <a:endParaRPr lang="en-US" sz="2000" b="1" dirty="0"/>
          </a:p>
          <a:p>
            <a:pPr marL="0" indent="0">
              <a:buNone/>
            </a:pPr>
            <a:r>
              <a:rPr lang="en-US" sz="2000" b="1" dirty="0"/>
              <a:t>What are they doing? </a:t>
            </a:r>
            <a:r>
              <a:rPr lang="hr-HR" sz="2000" i="1" dirty="0"/>
              <a:t>Što rade?</a:t>
            </a:r>
            <a:endParaRPr lang="en-US" sz="2000" b="1" dirty="0"/>
          </a:p>
          <a:p>
            <a:pPr marL="0" indent="0">
              <a:buNone/>
            </a:pPr>
            <a:r>
              <a:rPr lang="en-US" sz="2000" b="1" dirty="0"/>
              <a:t>Are they reading something interesting?</a:t>
            </a:r>
            <a:r>
              <a:rPr lang="hr-HR" sz="2000" b="1" dirty="0"/>
              <a:t> </a:t>
            </a:r>
            <a:r>
              <a:rPr lang="hr-HR" sz="2000" i="1" dirty="0"/>
              <a:t>Čitaju li nešto zanimljivo?</a:t>
            </a:r>
            <a:r>
              <a:rPr lang="en-US" sz="2000" b="1" dirty="0"/>
              <a:t> </a:t>
            </a:r>
          </a:p>
        </p:txBody>
      </p:sp>
      <p:sp>
        <p:nvSpPr>
          <p:cNvPr id="11" name="Rezervirano mjesto sadržaja 2">
            <a:extLst>
              <a:ext uri="{FF2B5EF4-FFF2-40B4-BE49-F238E27FC236}">
                <a16:creationId xmlns:a16="http://schemas.microsoft.com/office/drawing/2014/main" id="{FFB740DE-B3DC-4A79-BB1C-003AD42C49B6}"/>
              </a:ext>
            </a:extLst>
          </p:cNvPr>
          <p:cNvSpPr txBox="1">
            <a:spLocks/>
          </p:cNvSpPr>
          <p:nvPr/>
        </p:nvSpPr>
        <p:spPr>
          <a:xfrm>
            <a:off x="4833889" y="5680512"/>
            <a:ext cx="7353472" cy="1160485"/>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err="1"/>
              <a:t>Listen</a:t>
            </a:r>
            <a:r>
              <a:rPr lang="hr-HR" sz="2000" b="1" dirty="0"/>
              <a:t> </a:t>
            </a:r>
            <a:r>
              <a:rPr lang="hr-HR" sz="2000" b="1" dirty="0" err="1"/>
              <a:t>and</a:t>
            </a:r>
            <a:r>
              <a:rPr lang="hr-HR" sz="2000" b="1" dirty="0"/>
              <a:t> </a:t>
            </a:r>
            <a:r>
              <a:rPr lang="hr-HR" sz="2000" b="1" dirty="0" err="1"/>
              <a:t>answer</a:t>
            </a:r>
            <a:r>
              <a:rPr lang="hr-HR" sz="2000" b="1" dirty="0"/>
              <a:t> </a:t>
            </a:r>
            <a:r>
              <a:rPr lang="hr-HR" sz="2000" b="1" dirty="0" err="1"/>
              <a:t>the</a:t>
            </a:r>
            <a:r>
              <a:rPr lang="hr-HR" sz="2000" b="1" dirty="0"/>
              <a:t> </a:t>
            </a:r>
            <a:r>
              <a:rPr lang="hr-HR" sz="2000" b="1" dirty="0" err="1"/>
              <a:t>questions</a:t>
            </a:r>
            <a:r>
              <a:rPr lang="hr-HR" sz="2000" b="1" dirty="0"/>
              <a:t>.</a:t>
            </a:r>
            <a:br>
              <a:rPr lang="hr-HR" sz="2000" b="1" dirty="0"/>
            </a:br>
            <a:r>
              <a:rPr lang="hr-HR" sz="2000" i="1" dirty="0"/>
              <a:t>Poslušaj zvučni zapis na sljedećoj poveznici i odgovori na pitanja:</a:t>
            </a:r>
            <a:br>
              <a:rPr lang="hr-HR" sz="2000" i="1" dirty="0"/>
            </a:br>
            <a:r>
              <a:rPr lang="hr-HR" sz="2000" i="1" dirty="0">
                <a:hlinkClick r:id="rId6"/>
              </a:rPr>
              <a:t>https://www.e-sfera.hr/dodatni-digitalni-sadrzaji/ba5c7dbb-0c61-4515-9cd8-c9f047a6ce44/assets/audio/14_lesson_5_wonderland.mp3</a:t>
            </a:r>
            <a:endParaRPr lang="hr-HR" sz="2000" i="1" dirty="0"/>
          </a:p>
          <a:p>
            <a:pPr algn="l"/>
            <a:endParaRPr lang="hr-HR" sz="2000" b="1" dirty="0"/>
          </a:p>
        </p:txBody>
      </p:sp>
      <p:pic>
        <p:nvPicPr>
          <p:cNvPr id="4" name="05_16_Wonderland">
            <a:hlinkClick r:id="" action="ppaction://media"/>
            <a:extLst>
              <a:ext uri="{FF2B5EF4-FFF2-40B4-BE49-F238E27FC236}">
                <a16:creationId xmlns:a16="http://schemas.microsoft.com/office/drawing/2014/main" id="{6AB645DC-A9D4-4991-9B6D-02FE6A8509B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57610" y="5562699"/>
            <a:ext cx="609600" cy="609600"/>
          </a:xfrm>
          <a:prstGeom prst="rect">
            <a:avLst/>
          </a:prstGeom>
        </p:spPr>
      </p:pic>
      <p:sp>
        <p:nvSpPr>
          <p:cNvPr id="13" name="Rezervirano mjesto sadržaja 2">
            <a:extLst>
              <a:ext uri="{FF2B5EF4-FFF2-40B4-BE49-F238E27FC236}">
                <a16:creationId xmlns:a16="http://schemas.microsoft.com/office/drawing/2014/main" id="{3152A308-DD70-44C7-902E-225ACF4F7ECB}"/>
              </a:ext>
            </a:extLst>
          </p:cNvPr>
          <p:cNvSpPr txBox="1">
            <a:spLocks/>
          </p:cNvSpPr>
          <p:nvPr/>
        </p:nvSpPr>
        <p:spPr>
          <a:xfrm>
            <a:off x="236220" y="3748791"/>
            <a:ext cx="4838700" cy="187105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1 </a:t>
            </a:r>
            <a:r>
              <a:rPr lang="hr-HR" sz="2000" i="1" dirty="0" err="1">
                <a:solidFill>
                  <a:srgbClr val="FF0000"/>
                </a:solidFill>
              </a:rPr>
              <a:t>They</a:t>
            </a:r>
            <a:r>
              <a:rPr lang="hr-HR" sz="2000" i="1" dirty="0">
                <a:solidFill>
                  <a:srgbClr val="FF0000"/>
                </a:solidFill>
              </a:rPr>
              <a:t> are </a:t>
            </a:r>
            <a:r>
              <a:rPr lang="hr-HR" sz="2000" i="1" dirty="0" err="1">
                <a:solidFill>
                  <a:srgbClr val="FF0000"/>
                </a:solidFill>
              </a:rPr>
              <a:t>reading</a:t>
            </a:r>
            <a:r>
              <a:rPr lang="hr-HR" sz="2000" i="1" dirty="0">
                <a:solidFill>
                  <a:srgbClr val="FF0000"/>
                </a:solidFill>
              </a:rPr>
              <a:t> a </a:t>
            </a:r>
            <a:r>
              <a:rPr lang="hr-HR" sz="2000" i="1" dirty="0" err="1">
                <a:solidFill>
                  <a:srgbClr val="FF0000"/>
                </a:solidFill>
              </a:rPr>
              <a:t>Wonderland</a:t>
            </a:r>
            <a:r>
              <a:rPr lang="hr-HR" sz="2000" i="1" dirty="0">
                <a:solidFill>
                  <a:srgbClr val="FF0000"/>
                </a:solidFill>
              </a:rPr>
              <a:t> </a:t>
            </a:r>
            <a:r>
              <a:rPr lang="hr-HR" sz="2000" i="1" dirty="0" err="1">
                <a:solidFill>
                  <a:srgbClr val="FF0000"/>
                </a:solidFill>
              </a:rPr>
              <a:t>theme</a:t>
            </a:r>
            <a:r>
              <a:rPr lang="hr-HR" sz="2000" i="1" dirty="0">
                <a:solidFill>
                  <a:srgbClr val="FF0000"/>
                </a:solidFill>
              </a:rPr>
              <a:t> park </a:t>
            </a:r>
            <a:r>
              <a:rPr lang="hr-HR" sz="2000" i="1" dirty="0" err="1">
                <a:solidFill>
                  <a:srgbClr val="FF0000"/>
                </a:solidFill>
              </a:rPr>
              <a:t>brochure</a:t>
            </a:r>
            <a:r>
              <a:rPr lang="hr-HR" sz="2000" i="1" dirty="0">
                <a:solidFill>
                  <a:srgbClr val="FF0000"/>
                </a:solidFill>
              </a:rPr>
              <a:t>.</a:t>
            </a:r>
          </a:p>
          <a:p>
            <a:pPr marL="0" indent="0">
              <a:buNone/>
            </a:pPr>
            <a:r>
              <a:rPr lang="hr-HR" sz="2000" i="1" dirty="0">
                <a:solidFill>
                  <a:srgbClr val="FF0000"/>
                </a:solidFill>
              </a:rPr>
              <a:t>2 </a:t>
            </a:r>
            <a:r>
              <a:rPr lang="en-US" sz="2000" i="1" dirty="0">
                <a:solidFill>
                  <a:srgbClr val="FF0000"/>
                </a:solidFill>
              </a:rPr>
              <a:t>There are a lot of great rides and attractions.</a:t>
            </a:r>
            <a:endParaRPr lang="hr-HR" sz="2000" i="1" dirty="0">
              <a:solidFill>
                <a:srgbClr val="FF0000"/>
              </a:solidFill>
            </a:endParaRPr>
          </a:p>
          <a:p>
            <a:pPr marL="0" indent="0">
              <a:buFont typeface="Arial" panose="020B0604020202020204" pitchFamily="34" charset="0"/>
              <a:buNone/>
            </a:pPr>
            <a:r>
              <a:rPr lang="hr-HR" sz="2000" i="1" dirty="0">
                <a:solidFill>
                  <a:srgbClr val="FF0000"/>
                </a:solidFill>
              </a:rPr>
              <a:t>3 </a:t>
            </a:r>
            <a:r>
              <a:rPr lang="hr-HR" sz="2000" i="1" dirty="0" err="1">
                <a:solidFill>
                  <a:srgbClr val="FF0000"/>
                </a:solidFill>
              </a:rPr>
              <a:t>The</a:t>
            </a:r>
            <a:r>
              <a:rPr lang="hr-HR" sz="2000" i="1" dirty="0">
                <a:solidFill>
                  <a:srgbClr val="FF0000"/>
                </a:solidFill>
              </a:rPr>
              <a:t> </a:t>
            </a:r>
            <a:r>
              <a:rPr lang="hr-HR" sz="2000" i="1" dirty="0" err="1">
                <a:solidFill>
                  <a:srgbClr val="FF0000"/>
                </a:solidFill>
              </a:rPr>
              <a:t>whole</a:t>
            </a:r>
            <a:r>
              <a:rPr lang="hr-HR" sz="2000" i="1" dirty="0">
                <a:solidFill>
                  <a:srgbClr val="FF0000"/>
                </a:solidFill>
              </a:rPr>
              <a:t> </a:t>
            </a:r>
            <a:r>
              <a:rPr lang="hr-HR" sz="2000" i="1" dirty="0" err="1">
                <a:solidFill>
                  <a:srgbClr val="FF0000"/>
                </a:solidFill>
              </a:rPr>
              <a:t>family</a:t>
            </a:r>
            <a:r>
              <a:rPr lang="hr-HR" sz="2000" i="1" dirty="0">
                <a:solidFill>
                  <a:srgbClr val="FF0000"/>
                </a:solidFill>
              </a:rPr>
              <a:t> </a:t>
            </a:r>
            <a:r>
              <a:rPr lang="hr-HR" sz="2000" i="1" dirty="0" err="1">
                <a:solidFill>
                  <a:srgbClr val="FF0000"/>
                </a:solidFill>
              </a:rPr>
              <a:t>can</a:t>
            </a:r>
            <a:r>
              <a:rPr lang="hr-HR" sz="2000" i="1" dirty="0">
                <a:solidFill>
                  <a:srgbClr val="FF0000"/>
                </a:solidFill>
              </a:rPr>
              <a:t> </a:t>
            </a:r>
            <a:r>
              <a:rPr lang="hr-HR" sz="2000" i="1" dirty="0" err="1">
                <a:solidFill>
                  <a:srgbClr val="FF0000"/>
                </a:solidFill>
              </a:rPr>
              <a:t>go</a:t>
            </a:r>
            <a:r>
              <a:rPr lang="hr-HR" sz="2000" i="1" dirty="0">
                <a:solidFill>
                  <a:srgbClr val="FF0000"/>
                </a:solidFill>
              </a:rPr>
              <a:t> to </a:t>
            </a:r>
            <a:r>
              <a:rPr lang="hr-HR" sz="2000" i="1" dirty="0" err="1">
                <a:solidFill>
                  <a:srgbClr val="FF0000"/>
                </a:solidFill>
              </a:rPr>
              <a:t>the</a:t>
            </a:r>
            <a:r>
              <a:rPr lang="hr-HR" sz="2000" i="1" dirty="0">
                <a:solidFill>
                  <a:srgbClr val="FF0000"/>
                </a:solidFill>
              </a:rPr>
              <a:t> </a:t>
            </a:r>
            <a:r>
              <a:rPr lang="hr-HR" sz="2000" i="1" dirty="0" err="1">
                <a:solidFill>
                  <a:srgbClr val="FF0000"/>
                </a:solidFill>
              </a:rPr>
              <a:t>theme</a:t>
            </a:r>
            <a:r>
              <a:rPr lang="hr-HR" sz="2000" i="1" dirty="0">
                <a:solidFill>
                  <a:srgbClr val="FF0000"/>
                </a:solidFill>
              </a:rPr>
              <a:t> park.</a:t>
            </a:r>
            <a:endParaRPr lang="hr-HR" sz="2000" i="1" dirty="0">
              <a:solidFill>
                <a:srgbClr val="0070C0"/>
              </a:solidFill>
            </a:endParaRPr>
          </a:p>
        </p:txBody>
      </p:sp>
    </p:spTree>
    <p:extLst>
      <p:ext uri="{BB962C8B-B14F-4D97-AF65-F5344CB8AC3E}">
        <p14:creationId xmlns:p14="http://schemas.microsoft.com/office/powerpoint/2010/main" val="33915139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1000"/>
                                        <p:tgtEl>
                                          <p:spTgt spid="11">
                                            <p:txEl>
                                              <p:pRg st="0" end="0"/>
                                            </p:txEl>
                                          </p:spTgt>
                                        </p:tgtEl>
                                      </p:cBhvr>
                                    </p:animEffect>
                                    <p:anim calcmode="lin" valueType="num">
                                      <p:cBhvr>
                                        <p:cTn id="32"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59880" fill="hold"/>
                                        <p:tgtEl>
                                          <p:spTgt spid="4"/>
                                        </p:tgtEl>
                                      </p:cBhvr>
                                    </p:cmd>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xEl>
                                              <p:pRg st="1" end="1"/>
                                            </p:txEl>
                                          </p:spTgt>
                                        </p:tgtEl>
                                        <p:attrNameLst>
                                          <p:attrName>style.visibility</p:attrName>
                                        </p:attrNameLst>
                                      </p:cBhvr>
                                      <p:to>
                                        <p:strVal val="visible"/>
                                      </p:to>
                                    </p:set>
                                    <p:animEffect transition="in" filter="wipe(left)">
                                      <p:cBhvr>
                                        <p:cTn id="47" dur="500"/>
                                        <p:tgtEl>
                                          <p:spTgt spid="13">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xEl>
                                              <p:pRg st="2" end="2"/>
                                            </p:txEl>
                                          </p:spTgt>
                                        </p:tgtEl>
                                        <p:attrNameLst>
                                          <p:attrName>style.visibility</p:attrName>
                                        </p:attrNameLst>
                                      </p:cBhvr>
                                      <p:to>
                                        <p:strVal val="visible"/>
                                      </p:to>
                                    </p:set>
                                    <p:animEffect transition="in" filter="wipe(left)">
                                      <p:cBhvr>
                                        <p:cTn id="5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3" fill="hold" display="0">
                  <p:stCondLst>
                    <p:cond delay="indefinite"/>
                  </p:stCondLst>
                  <p:endCondLst>
                    <p:cond evt="onStopAudio" delay="0">
                      <p:tgtEl>
                        <p:sldTgt/>
                      </p:tgtEl>
                    </p:cond>
                  </p:endCondLst>
                </p:cTn>
                <p:tgtEl>
                  <p:spTgt spid="4"/>
                </p:tgtEl>
              </p:cMediaNode>
            </p:audio>
          </p:childTnLst>
        </p:cTn>
      </p:par>
    </p:tnLst>
    <p:bldLst>
      <p:bldP spid="21" grpId="0" build="p"/>
      <p:bldP spid="22" grpId="0"/>
      <p:bldP spid="11" grpId="0" build="p"/>
      <p:bldP spid="1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9" y="17002"/>
            <a:ext cx="5122620" cy="6823995"/>
          </a:xfrm>
          <a:prstGeom prst="rect">
            <a:avLst/>
          </a:prstGeom>
        </p:spPr>
      </p:pic>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8537" y="2499609"/>
            <a:ext cx="7457243" cy="3550037"/>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27259" y="642427"/>
            <a:ext cx="7190170" cy="18364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Listen</a:t>
            </a:r>
            <a:r>
              <a:rPr lang="hr-HR" sz="2000" b="1" dirty="0"/>
              <a:t> </a:t>
            </a:r>
            <a:r>
              <a:rPr lang="hr-HR" sz="2000" b="1" dirty="0" err="1"/>
              <a:t>once</a:t>
            </a:r>
            <a:r>
              <a:rPr lang="hr-HR" sz="2000" b="1" dirty="0"/>
              <a:t> </a:t>
            </a:r>
            <a:r>
              <a:rPr lang="hr-HR" sz="2000" b="1" dirty="0" err="1"/>
              <a:t>again</a:t>
            </a:r>
            <a:r>
              <a:rPr lang="hr-HR" sz="2000" b="1" dirty="0"/>
              <a:t>. Are </a:t>
            </a:r>
            <a:r>
              <a:rPr lang="hr-HR" sz="2000" b="1" dirty="0" err="1"/>
              <a:t>the</a:t>
            </a:r>
            <a:r>
              <a:rPr lang="hr-HR" sz="2000" b="1" dirty="0"/>
              <a:t> </a:t>
            </a:r>
            <a:r>
              <a:rPr lang="hr-HR" sz="2000" b="1" dirty="0" err="1"/>
              <a:t>statements</a:t>
            </a:r>
            <a:r>
              <a:rPr lang="hr-HR" sz="2000" b="1" dirty="0"/>
              <a:t> </a:t>
            </a:r>
            <a:r>
              <a:rPr lang="hr-HR" sz="2000" b="1" dirty="0" err="1"/>
              <a:t>true</a:t>
            </a:r>
            <a:r>
              <a:rPr lang="hr-HR" sz="2000" b="1" dirty="0"/>
              <a:t> </a:t>
            </a:r>
            <a:r>
              <a:rPr lang="hr-HR" sz="2000" b="1" dirty="0" err="1"/>
              <a:t>or</a:t>
            </a:r>
            <a:r>
              <a:rPr lang="hr-HR" sz="2000" b="1" dirty="0"/>
              <a:t> </a:t>
            </a:r>
            <a:r>
              <a:rPr lang="hr-HR" sz="2000" b="1" dirty="0" err="1"/>
              <a:t>false</a:t>
            </a:r>
            <a:r>
              <a:rPr lang="hr-HR" sz="2000" b="1" dirty="0"/>
              <a:t>?</a:t>
            </a:r>
            <a:br>
              <a:rPr lang="hr-HR" sz="2000" b="1" dirty="0"/>
            </a:br>
            <a:r>
              <a:rPr lang="hr-HR" sz="2000" i="1" dirty="0"/>
              <a:t>Poslušaj zvučni zapis još jednom i označi jesu li rečenice točne ili netočne. </a:t>
            </a:r>
            <a:br>
              <a:rPr lang="hr-HR" sz="2000" i="1" dirty="0"/>
            </a:br>
            <a:r>
              <a:rPr lang="hr-HR" sz="2000" i="1" dirty="0">
                <a:hlinkClick r:id="rId6"/>
              </a:rPr>
              <a:t>https://www.e-sfera.hr/dodatni-digitalni-sadrzaji/ba5c7dbb-0c61-4515-9cd8-c9f047a6ce44/assets/audio/14_lesson_5_wonderland.mp3</a:t>
            </a:r>
            <a:endParaRPr lang="hr-HR" sz="2000" i="1" dirty="0"/>
          </a:p>
        </p:txBody>
      </p:sp>
      <p:pic>
        <p:nvPicPr>
          <p:cNvPr id="4" name="05_16_Wonderland">
            <a:hlinkClick r:id="" action="ppaction://media"/>
            <a:extLst>
              <a:ext uri="{FF2B5EF4-FFF2-40B4-BE49-F238E27FC236}">
                <a16:creationId xmlns:a16="http://schemas.microsoft.com/office/drawing/2014/main" id="{6AB645DC-A9D4-4991-9B6D-02FE6A8509B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71910" y="1255837"/>
            <a:ext cx="609600" cy="609600"/>
          </a:xfrm>
          <a:prstGeom prst="rect">
            <a:avLst/>
          </a:prstGeom>
        </p:spPr>
      </p:pic>
      <p:sp>
        <p:nvSpPr>
          <p:cNvPr id="13" name="Rezervirano mjesto sadržaja 2">
            <a:extLst>
              <a:ext uri="{FF2B5EF4-FFF2-40B4-BE49-F238E27FC236}">
                <a16:creationId xmlns:a16="http://schemas.microsoft.com/office/drawing/2014/main" id="{3152A308-DD70-44C7-902E-225ACF4F7ECB}"/>
              </a:ext>
            </a:extLst>
          </p:cNvPr>
          <p:cNvSpPr txBox="1">
            <a:spLocks/>
          </p:cNvSpPr>
          <p:nvPr/>
        </p:nvSpPr>
        <p:spPr>
          <a:xfrm>
            <a:off x="8408670" y="3314699"/>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F</a:t>
            </a:r>
            <a:endParaRPr lang="hr-HR" sz="2400" i="1" dirty="0">
              <a:solidFill>
                <a:srgbClr val="0070C0"/>
              </a:solidFill>
            </a:endParaRPr>
          </a:p>
        </p:txBody>
      </p:sp>
      <p:sp>
        <p:nvSpPr>
          <p:cNvPr id="9" name="Rezervirano mjesto sadržaja 2">
            <a:extLst>
              <a:ext uri="{FF2B5EF4-FFF2-40B4-BE49-F238E27FC236}">
                <a16:creationId xmlns:a16="http://schemas.microsoft.com/office/drawing/2014/main" id="{AF8C6848-689E-450B-B0D9-9FBBDD63D704}"/>
              </a:ext>
            </a:extLst>
          </p:cNvPr>
          <p:cNvSpPr txBox="1">
            <a:spLocks/>
          </p:cNvSpPr>
          <p:nvPr/>
        </p:nvSpPr>
        <p:spPr>
          <a:xfrm>
            <a:off x="9160147" y="3649687"/>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F</a:t>
            </a:r>
            <a:endParaRPr lang="hr-HR" sz="2400" i="1" dirty="0">
              <a:solidFill>
                <a:srgbClr val="0070C0"/>
              </a:solidFill>
            </a:endParaRPr>
          </a:p>
        </p:txBody>
      </p:sp>
      <p:sp>
        <p:nvSpPr>
          <p:cNvPr id="10" name="Rezervirano mjesto sadržaja 2">
            <a:extLst>
              <a:ext uri="{FF2B5EF4-FFF2-40B4-BE49-F238E27FC236}">
                <a16:creationId xmlns:a16="http://schemas.microsoft.com/office/drawing/2014/main" id="{A975AD5B-32AD-41F3-A62C-ADA45EC4498A}"/>
              </a:ext>
            </a:extLst>
          </p:cNvPr>
          <p:cNvSpPr txBox="1">
            <a:spLocks/>
          </p:cNvSpPr>
          <p:nvPr/>
        </p:nvSpPr>
        <p:spPr>
          <a:xfrm>
            <a:off x="9390652" y="4002162"/>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F</a:t>
            </a:r>
            <a:endParaRPr lang="hr-HR" sz="2400" i="1" dirty="0">
              <a:solidFill>
                <a:srgbClr val="0070C0"/>
              </a:solidFill>
            </a:endParaRPr>
          </a:p>
        </p:txBody>
      </p:sp>
      <p:sp>
        <p:nvSpPr>
          <p:cNvPr id="12" name="Rezervirano mjesto sadržaja 2">
            <a:extLst>
              <a:ext uri="{FF2B5EF4-FFF2-40B4-BE49-F238E27FC236}">
                <a16:creationId xmlns:a16="http://schemas.microsoft.com/office/drawing/2014/main" id="{44744882-1499-45E9-892C-212BD3FF0FDD}"/>
              </a:ext>
            </a:extLst>
          </p:cNvPr>
          <p:cNvSpPr txBox="1">
            <a:spLocks/>
          </p:cNvSpPr>
          <p:nvPr/>
        </p:nvSpPr>
        <p:spPr>
          <a:xfrm>
            <a:off x="8929642" y="4374977"/>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F</a:t>
            </a:r>
            <a:endParaRPr lang="hr-HR" sz="2400" i="1" dirty="0">
              <a:solidFill>
                <a:srgbClr val="0070C0"/>
              </a:solidFill>
            </a:endParaRPr>
          </a:p>
        </p:txBody>
      </p:sp>
      <p:sp>
        <p:nvSpPr>
          <p:cNvPr id="14" name="Rezervirano mjesto sadržaja 2">
            <a:extLst>
              <a:ext uri="{FF2B5EF4-FFF2-40B4-BE49-F238E27FC236}">
                <a16:creationId xmlns:a16="http://schemas.microsoft.com/office/drawing/2014/main" id="{81D6C8C9-7477-408F-A64E-C165AF2579F5}"/>
              </a:ext>
            </a:extLst>
          </p:cNvPr>
          <p:cNvSpPr txBox="1">
            <a:spLocks/>
          </p:cNvSpPr>
          <p:nvPr/>
        </p:nvSpPr>
        <p:spPr>
          <a:xfrm>
            <a:off x="10915650" y="4716020"/>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T</a:t>
            </a:r>
            <a:endParaRPr lang="hr-HR" sz="2400" i="1" dirty="0">
              <a:solidFill>
                <a:srgbClr val="0070C0"/>
              </a:solidFill>
            </a:endParaRPr>
          </a:p>
        </p:txBody>
      </p:sp>
      <p:sp>
        <p:nvSpPr>
          <p:cNvPr id="15" name="Rezervirano mjesto sadržaja 2">
            <a:extLst>
              <a:ext uri="{FF2B5EF4-FFF2-40B4-BE49-F238E27FC236}">
                <a16:creationId xmlns:a16="http://schemas.microsoft.com/office/drawing/2014/main" id="{E1A04282-B816-4D44-9195-E555E43D1578}"/>
              </a:ext>
            </a:extLst>
          </p:cNvPr>
          <p:cNvSpPr txBox="1">
            <a:spLocks/>
          </p:cNvSpPr>
          <p:nvPr/>
        </p:nvSpPr>
        <p:spPr>
          <a:xfrm>
            <a:off x="9495926" y="5083659"/>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T</a:t>
            </a:r>
            <a:endParaRPr lang="hr-HR" sz="2400" i="1" dirty="0">
              <a:solidFill>
                <a:srgbClr val="0070C0"/>
              </a:solidFill>
            </a:endParaRPr>
          </a:p>
        </p:txBody>
      </p:sp>
      <p:sp>
        <p:nvSpPr>
          <p:cNvPr id="16" name="Rezervirano mjesto sadržaja 2">
            <a:extLst>
              <a:ext uri="{FF2B5EF4-FFF2-40B4-BE49-F238E27FC236}">
                <a16:creationId xmlns:a16="http://schemas.microsoft.com/office/drawing/2014/main" id="{0524DC4A-12D5-4B2A-A498-AADACA01EE65}"/>
              </a:ext>
            </a:extLst>
          </p:cNvPr>
          <p:cNvSpPr txBox="1">
            <a:spLocks/>
          </p:cNvSpPr>
          <p:nvPr/>
        </p:nvSpPr>
        <p:spPr>
          <a:xfrm>
            <a:off x="11264265" y="5434038"/>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F</a:t>
            </a:r>
            <a:endParaRPr lang="hr-HR" sz="2400" i="1" dirty="0">
              <a:solidFill>
                <a:srgbClr val="0070C0"/>
              </a:solidFill>
            </a:endParaRPr>
          </a:p>
        </p:txBody>
      </p:sp>
    </p:spTree>
    <p:extLst>
      <p:ext uri="{BB962C8B-B14F-4D97-AF65-F5344CB8AC3E}">
        <p14:creationId xmlns:p14="http://schemas.microsoft.com/office/powerpoint/2010/main" val="26927567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59880" fill="hold"/>
                                        <p:tgtEl>
                                          <p:spTgt spid="4"/>
                                        </p:tgtEl>
                                      </p:cBhvr>
                                    </p:cmd>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ipe(left)">
                                      <p:cBhvr>
                                        <p:cTn id="23" dur="500"/>
                                        <p:tgtEl>
                                          <p:spTgt spid="1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wipe(left)">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wipe(left)">
                                      <p:cBhvr>
                                        <p:cTn id="33" dur="500"/>
                                        <p:tgtEl>
                                          <p:spTgt spid="1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
                                            <p:txEl>
                                              <p:pRg st="0" end="0"/>
                                            </p:txEl>
                                          </p:spTgt>
                                        </p:tgtEl>
                                        <p:attrNameLst>
                                          <p:attrName>style.visibility</p:attrName>
                                        </p:attrNameLst>
                                      </p:cBhvr>
                                      <p:to>
                                        <p:strVal val="visible"/>
                                      </p:to>
                                    </p:set>
                                    <p:animEffect transition="in" filter="wipe(left)">
                                      <p:cBhvr>
                                        <p:cTn id="38" dur="500"/>
                                        <p:tgtEl>
                                          <p:spTgt spid="12">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
                                            <p:txEl>
                                              <p:pRg st="0" end="0"/>
                                            </p:txEl>
                                          </p:spTgt>
                                        </p:tgtEl>
                                        <p:attrNameLst>
                                          <p:attrName>style.visibility</p:attrName>
                                        </p:attrNameLst>
                                      </p:cBhvr>
                                      <p:to>
                                        <p:strVal val="visible"/>
                                      </p:to>
                                    </p:set>
                                    <p:animEffect transition="in" filter="wipe(left)">
                                      <p:cBhvr>
                                        <p:cTn id="43" dur="500"/>
                                        <p:tgtEl>
                                          <p:spTgt spid="1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5">
                                            <p:txEl>
                                              <p:pRg st="0" end="0"/>
                                            </p:txEl>
                                          </p:spTgt>
                                        </p:tgtEl>
                                        <p:attrNameLst>
                                          <p:attrName>style.visibility</p:attrName>
                                        </p:attrNameLst>
                                      </p:cBhvr>
                                      <p:to>
                                        <p:strVal val="visible"/>
                                      </p:to>
                                    </p:set>
                                    <p:animEffect transition="in" filter="wipe(left)">
                                      <p:cBhvr>
                                        <p:cTn id="48" dur="500"/>
                                        <p:tgtEl>
                                          <p:spTgt spid="15">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6">
                                            <p:txEl>
                                              <p:pRg st="0" end="0"/>
                                            </p:txEl>
                                          </p:spTgt>
                                        </p:tgtEl>
                                        <p:attrNameLst>
                                          <p:attrName>style.visibility</p:attrName>
                                        </p:attrNameLst>
                                      </p:cBhvr>
                                      <p:to>
                                        <p:strVal val="visible"/>
                                      </p:to>
                                    </p:set>
                                    <p:animEffect transition="in" filter="wipe(left)">
                                      <p:cBhvr>
                                        <p:cTn id="5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4" fill="hold" display="0">
                  <p:stCondLst>
                    <p:cond delay="indefinite"/>
                  </p:stCondLst>
                  <p:endCondLst>
                    <p:cond evt="onStopAudio" delay="0">
                      <p:tgtEl>
                        <p:sldTgt/>
                      </p:tgtEl>
                    </p:cond>
                  </p:endCondLst>
                </p:cTn>
                <p:tgtEl>
                  <p:spTgt spid="4"/>
                </p:tgtEl>
              </p:cMediaNode>
            </p:audio>
          </p:childTnLst>
        </p:cTn>
      </p:par>
    </p:tnLst>
    <p:bldLst>
      <p:bldP spid="22" grpId="0"/>
      <p:bldP spid="13" grpId="0" build="p"/>
      <p:bldP spid="9" grpId="0" build="p"/>
      <p:bldP spid="10" grpId="0" build="p"/>
      <p:bldP spid="12" grpId="0" build="p"/>
      <p:bldP spid="14" grpId="0" build="p"/>
      <p:bldP spid="15" grpId="0" build="p"/>
      <p:bldP spid="1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9" y="17002"/>
            <a:ext cx="5122620" cy="6823995"/>
          </a:xfrm>
          <a:prstGeom prst="rect">
            <a:avLst/>
          </a:prstGeom>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7486649" y="11065"/>
            <a:ext cx="4830779" cy="18364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What</a:t>
            </a:r>
            <a:r>
              <a:rPr lang="hr-HR" sz="2000" b="1" dirty="0"/>
              <a:t> do </a:t>
            </a:r>
            <a:r>
              <a:rPr lang="hr-HR" sz="2000" b="1" dirty="0" err="1"/>
              <a:t>you</a:t>
            </a:r>
            <a:r>
              <a:rPr lang="hr-HR" sz="2000" b="1" dirty="0"/>
              <a:t> </a:t>
            </a:r>
            <a:r>
              <a:rPr lang="hr-HR" sz="2000" b="1" dirty="0" err="1"/>
              <a:t>know</a:t>
            </a:r>
            <a:r>
              <a:rPr lang="hr-HR" sz="2000" b="1" dirty="0"/>
              <a:t> </a:t>
            </a:r>
            <a:r>
              <a:rPr lang="hr-HR" sz="2000" b="1" dirty="0" err="1"/>
              <a:t>about</a:t>
            </a:r>
            <a:r>
              <a:rPr lang="hr-HR" sz="2000" b="1" dirty="0"/>
              <a:t> </a:t>
            </a:r>
            <a:r>
              <a:rPr lang="hr-HR" sz="2000" b="1" dirty="0" err="1"/>
              <a:t>Wonderland</a:t>
            </a:r>
            <a:r>
              <a:rPr lang="hr-HR" sz="2000" b="1" dirty="0"/>
              <a:t> </a:t>
            </a:r>
            <a:r>
              <a:rPr lang="hr-HR" sz="2000" b="1" dirty="0" err="1"/>
              <a:t>theme</a:t>
            </a:r>
            <a:r>
              <a:rPr lang="hr-HR" sz="2000" b="1" dirty="0"/>
              <a:t> park?</a:t>
            </a:r>
            <a:br>
              <a:rPr lang="hr-HR" sz="2000" b="1" dirty="0"/>
            </a:br>
            <a:r>
              <a:rPr lang="hr-HR" sz="2000" i="1" dirty="0"/>
              <a:t>Što si sve saznao o </a:t>
            </a:r>
            <a:r>
              <a:rPr lang="hr-HR" sz="2000" i="1" dirty="0" err="1"/>
              <a:t>Wonderland</a:t>
            </a:r>
            <a:r>
              <a:rPr lang="hr-HR" sz="2000" i="1" dirty="0"/>
              <a:t> tematskom parku?</a:t>
            </a:r>
            <a:br>
              <a:rPr lang="hr-HR" sz="2000" i="1" dirty="0"/>
            </a:br>
            <a:endParaRPr lang="hr-HR" sz="2000" i="1" dirty="0"/>
          </a:p>
        </p:txBody>
      </p:sp>
      <p:sp>
        <p:nvSpPr>
          <p:cNvPr id="17" name="Rezervirano mjesto sadržaja 2">
            <a:extLst>
              <a:ext uri="{FF2B5EF4-FFF2-40B4-BE49-F238E27FC236}">
                <a16:creationId xmlns:a16="http://schemas.microsoft.com/office/drawing/2014/main" id="{64C3B148-F208-44B1-9188-43E821D9DC93}"/>
              </a:ext>
            </a:extLst>
          </p:cNvPr>
          <p:cNvSpPr txBox="1">
            <a:spLocks/>
          </p:cNvSpPr>
          <p:nvPr/>
        </p:nvSpPr>
        <p:spPr>
          <a:xfrm>
            <a:off x="7486649" y="970820"/>
            <a:ext cx="4754515" cy="187105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i="1" dirty="0">
                <a:solidFill>
                  <a:srgbClr val="FF0000"/>
                </a:solidFill>
              </a:rPr>
              <a:t>There are a lot of great rides and attractions. There is something for the whole family. There is a fascinating dolphin show. You can travel to the past. Pets are welcome.</a:t>
            </a:r>
            <a:endParaRPr lang="hr-HR" sz="2000" i="1" dirty="0">
              <a:solidFill>
                <a:srgbClr val="0070C0"/>
              </a:solidFill>
            </a:endParaRPr>
          </a:p>
        </p:txBody>
      </p:sp>
      <p:pic>
        <p:nvPicPr>
          <p:cNvPr id="18" name="Slika 17">
            <a:extLst>
              <a:ext uri="{FF2B5EF4-FFF2-40B4-BE49-F238E27FC236}">
                <a16:creationId xmlns:a16="http://schemas.microsoft.com/office/drawing/2014/main" id="{3699E2FB-D990-4097-BE9D-A091CB0D87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715" y="143264"/>
            <a:ext cx="7113905" cy="6571470"/>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0" name="Rezervirano mjesto sadržaja 2">
            <a:extLst>
              <a:ext uri="{FF2B5EF4-FFF2-40B4-BE49-F238E27FC236}">
                <a16:creationId xmlns:a16="http://schemas.microsoft.com/office/drawing/2014/main" id="{BF1DA461-1060-484E-94F8-EDF139A9650E}"/>
              </a:ext>
            </a:extLst>
          </p:cNvPr>
          <p:cNvSpPr txBox="1">
            <a:spLocks/>
          </p:cNvSpPr>
          <p:nvPr/>
        </p:nvSpPr>
        <p:spPr>
          <a:xfrm>
            <a:off x="7486649" y="2614186"/>
            <a:ext cx="4572636" cy="32729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Read the brochure and match the pictures with the description of the attractions.</a:t>
            </a:r>
            <a:br>
              <a:rPr lang="hr-HR" sz="2000" b="1" dirty="0"/>
            </a:br>
            <a:r>
              <a:rPr lang="hr-HR" sz="2000" i="1" dirty="0"/>
              <a:t>Pogledaj brošuru i spoji opise sa atrakcijama.</a:t>
            </a:r>
            <a:br>
              <a:rPr lang="hr-HR" sz="2000" i="1" dirty="0"/>
            </a:br>
            <a:r>
              <a:rPr lang="hr-HR" sz="2000" i="1" dirty="0"/>
              <a:t>Nepoznate riječi potraži u rječniku na kraju svog udžbenika.</a:t>
            </a:r>
          </a:p>
        </p:txBody>
      </p:sp>
      <p:sp>
        <p:nvSpPr>
          <p:cNvPr id="21" name="Rezervirano mjesto sadržaja 2">
            <a:extLst>
              <a:ext uri="{FF2B5EF4-FFF2-40B4-BE49-F238E27FC236}">
                <a16:creationId xmlns:a16="http://schemas.microsoft.com/office/drawing/2014/main" id="{593743B6-7DDB-4A5C-B2E2-B7F7F92F28FB}"/>
              </a:ext>
            </a:extLst>
          </p:cNvPr>
          <p:cNvSpPr txBox="1">
            <a:spLocks/>
          </p:cNvSpPr>
          <p:nvPr/>
        </p:nvSpPr>
        <p:spPr>
          <a:xfrm>
            <a:off x="3779520" y="1338560"/>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7</a:t>
            </a:r>
            <a:endParaRPr lang="hr-HR" sz="2400" i="1" dirty="0">
              <a:solidFill>
                <a:srgbClr val="0070C0"/>
              </a:solidFill>
            </a:endParaRPr>
          </a:p>
        </p:txBody>
      </p:sp>
      <p:sp>
        <p:nvSpPr>
          <p:cNvPr id="23" name="Rezervirano mjesto sadržaja 2">
            <a:extLst>
              <a:ext uri="{FF2B5EF4-FFF2-40B4-BE49-F238E27FC236}">
                <a16:creationId xmlns:a16="http://schemas.microsoft.com/office/drawing/2014/main" id="{D51C9007-A99F-4037-BC5D-AAA8ECF3FE45}"/>
              </a:ext>
            </a:extLst>
          </p:cNvPr>
          <p:cNvSpPr txBox="1">
            <a:spLocks/>
          </p:cNvSpPr>
          <p:nvPr/>
        </p:nvSpPr>
        <p:spPr>
          <a:xfrm>
            <a:off x="3779520" y="1863016"/>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2</a:t>
            </a:r>
            <a:endParaRPr lang="hr-HR" sz="2400" i="1" dirty="0">
              <a:solidFill>
                <a:srgbClr val="0070C0"/>
              </a:solidFill>
            </a:endParaRPr>
          </a:p>
        </p:txBody>
      </p:sp>
      <p:sp>
        <p:nvSpPr>
          <p:cNvPr id="24" name="Rezervirano mjesto sadržaja 2">
            <a:extLst>
              <a:ext uri="{FF2B5EF4-FFF2-40B4-BE49-F238E27FC236}">
                <a16:creationId xmlns:a16="http://schemas.microsoft.com/office/drawing/2014/main" id="{EADE3403-2584-4754-BADF-6E31CA989B9B}"/>
              </a:ext>
            </a:extLst>
          </p:cNvPr>
          <p:cNvSpPr txBox="1">
            <a:spLocks/>
          </p:cNvSpPr>
          <p:nvPr/>
        </p:nvSpPr>
        <p:spPr>
          <a:xfrm>
            <a:off x="3779520" y="2146910"/>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3</a:t>
            </a:r>
            <a:endParaRPr lang="hr-HR" sz="2400" i="1" dirty="0">
              <a:solidFill>
                <a:srgbClr val="0070C0"/>
              </a:solidFill>
            </a:endParaRPr>
          </a:p>
        </p:txBody>
      </p:sp>
      <p:sp>
        <p:nvSpPr>
          <p:cNvPr id="25" name="Rezervirano mjesto sadržaja 2">
            <a:extLst>
              <a:ext uri="{FF2B5EF4-FFF2-40B4-BE49-F238E27FC236}">
                <a16:creationId xmlns:a16="http://schemas.microsoft.com/office/drawing/2014/main" id="{147F11DB-3A88-40DA-B506-21BC6970F5FD}"/>
              </a:ext>
            </a:extLst>
          </p:cNvPr>
          <p:cNvSpPr txBox="1">
            <a:spLocks/>
          </p:cNvSpPr>
          <p:nvPr/>
        </p:nvSpPr>
        <p:spPr>
          <a:xfrm>
            <a:off x="3779520" y="2456052"/>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5</a:t>
            </a:r>
            <a:endParaRPr lang="hr-HR" sz="2400" i="1" dirty="0">
              <a:solidFill>
                <a:srgbClr val="0070C0"/>
              </a:solidFill>
            </a:endParaRPr>
          </a:p>
        </p:txBody>
      </p:sp>
      <p:sp>
        <p:nvSpPr>
          <p:cNvPr id="26" name="Rezervirano mjesto sadržaja 2">
            <a:extLst>
              <a:ext uri="{FF2B5EF4-FFF2-40B4-BE49-F238E27FC236}">
                <a16:creationId xmlns:a16="http://schemas.microsoft.com/office/drawing/2014/main" id="{01B96C60-D852-4221-8051-C6DF12283E2B}"/>
              </a:ext>
            </a:extLst>
          </p:cNvPr>
          <p:cNvSpPr txBox="1">
            <a:spLocks/>
          </p:cNvSpPr>
          <p:nvPr/>
        </p:nvSpPr>
        <p:spPr>
          <a:xfrm>
            <a:off x="3779520" y="3161001"/>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6</a:t>
            </a:r>
            <a:endParaRPr lang="hr-HR" sz="2400" i="1" dirty="0">
              <a:solidFill>
                <a:srgbClr val="0070C0"/>
              </a:solidFill>
            </a:endParaRPr>
          </a:p>
        </p:txBody>
      </p:sp>
      <p:sp>
        <p:nvSpPr>
          <p:cNvPr id="27" name="Rezervirano mjesto sadržaja 2">
            <a:extLst>
              <a:ext uri="{FF2B5EF4-FFF2-40B4-BE49-F238E27FC236}">
                <a16:creationId xmlns:a16="http://schemas.microsoft.com/office/drawing/2014/main" id="{6FEB76B1-1E26-4800-9037-960231B66B18}"/>
              </a:ext>
            </a:extLst>
          </p:cNvPr>
          <p:cNvSpPr txBox="1">
            <a:spLocks/>
          </p:cNvSpPr>
          <p:nvPr/>
        </p:nvSpPr>
        <p:spPr>
          <a:xfrm>
            <a:off x="3779520" y="3674171"/>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4</a:t>
            </a:r>
            <a:endParaRPr lang="hr-HR" sz="2400" i="1" dirty="0">
              <a:solidFill>
                <a:srgbClr val="0070C0"/>
              </a:solidFill>
            </a:endParaRPr>
          </a:p>
        </p:txBody>
      </p:sp>
      <p:sp>
        <p:nvSpPr>
          <p:cNvPr id="28" name="Rezervirano mjesto sadržaja 2">
            <a:extLst>
              <a:ext uri="{FF2B5EF4-FFF2-40B4-BE49-F238E27FC236}">
                <a16:creationId xmlns:a16="http://schemas.microsoft.com/office/drawing/2014/main" id="{2C4B31F8-CE8D-4B19-B2F7-CF60D3D496F8}"/>
              </a:ext>
            </a:extLst>
          </p:cNvPr>
          <p:cNvSpPr txBox="1">
            <a:spLocks/>
          </p:cNvSpPr>
          <p:nvPr/>
        </p:nvSpPr>
        <p:spPr>
          <a:xfrm>
            <a:off x="3779520" y="4187341"/>
            <a:ext cx="461010"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400" i="1" dirty="0">
                <a:solidFill>
                  <a:srgbClr val="FF0000"/>
                </a:solidFill>
              </a:rPr>
              <a:t>1</a:t>
            </a:r>
            <a:endParaRPr lang="hr-HR" sz="2400" i="1" dirty="0">
              <a:solidFill>
                <a:srgbClr val="0070C0"/>
              </a:solidFill>
            </a:endParaRPr>
          </a:p>
        </p:txBody>
      </p:sp>
      <p:sp>
        <p:nvSpPr>
          <p:cNvPr id="29" name="Rezervirano mjesto sadržaja 2">
            <a:extLst>
              <a:ext uri="{FF2B5EF4-FFF2-40B4-BE49-F238E27FC236}">
                <a16:creationId xmlns:a16="http://schemas.microsoft.com/office/drawing/2014/main" id="{E5DC67F9-492B-40D6-8BFB-13AD2DD58C7D}"/>
              </a:ext>
            </a:extLst>
          </p:cNvPr>
          <p:cNvSpPr txBox="1">
            <a:spLocks/>
          </p:cNvSpPr>
          <p:nvPr/>
        </p:nvSpPr>
        <p:spPr>
          <a:xfrm>
            <a:off x="7486648" y="4594859"/>
            <a:ext cx="4572636" cy="213002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Would you like to go to such a theme park?</a:t>
            </a:r>
            <a:r>
              <a:rPr lang="hr-HR" sz="2000" b="1" dirty="0"/>
              <a:t> </a:t>
            </a:r>
            <a:r>
              <a:rPr lang="hr-HR" sz="2000" i="1" dirty="0"/>
              <a:t>Biste li vi željeli posjetiti takav tematski park?</a:t>
            </a:r>
            <a:endParaRPr lang="en-US" sz="2000" b="1" dirty="0"/>
          </a:p>
          <a:p>
            <a:pPr marL="0" indent="0">
              <a:buNone/>
            </a:pPr>
            <a:r>
              <a:rPr lang="en-US" sz="2000" b="1" dirty="0"/>
              <a:t>Which attraction do you like best?</a:t>
            </a:r>
            <a:r>
              <a:rPr lang="hr-HR" sz="2000" b="1" dirty="0"/>
              <a:t> </a:t>
            </a:r>
            <a:r>
              <a:rPr lang="hr-HR" sz="2000" i="1" dirty="0"/>
              <a:t>Koja atrakcija ti se najviše sviđa?</a:t>
            </a:r>
            <a:endParaRPr lang="en-US" sz="2000" b="1" dirty="0"/>
          </a:p>
          <a:p>
            <a:pPr marL="0" indent="0">
              <a:buNone/>
            </a:pPr>
            <a:r>
              <a:rPr lang="en-US" sz="2000" b="1" dirty="0"/>
              <a:t>Which attraction would you not go to?</a:t>
            </a:r>
            <a:r>
              <a:rPr lang="hr-HR" sz="2000" b="1" dirty="0"/>
              <a:t> </a:t>
            </a:r>
            <a:r>
              <a:rPr lang="hr-HR" sz="2000" i="1" dirty="0"/>
              <a:t>Koju od atrakcija ne bi posjetio?</a:t>
            </a:r>
            <a:endParaRPr lang="en-US" sz="2000" b="1" dirty="0"/>
          </a:p>
        </p:txBody>
      </p:sp>
    </p:spTree>
    <p:extLst>
      <p:ext uri="{BB962C8B-B14F-4D97-AF65-F5344CB8AC3E}">
        <p14:creationId xmlns:p14="http://schemas.microsoft.com/office/powerpoint/2010/main" val="274394042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wipe(left)">
                                      <p:cBhvr>
                                        <p:cTn id="14" dur="500"/>
                                        <p:tgtEl>
                                          <p:spTgt spid="17">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animEffect transition="in" filter="wipe(left)">
                                      <p:cBhvr>
                                        <p:cTn id="31" dur="500"/>
                                        <p:tgtEl>
                                          <p:spTgt spid="21">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3">
                                            <p:txEl>
                                              <p:pRg st="0" end="0"/>
                                            </p:txEl>
                                          </p:spTgt>
                                        </p:tgtEl>
                                        <p:attrNameLst>
                                          <p:attrName>style.visibility</p:attrName>
                                        </p:attrNameLst>
                                      </p:cBhvr>
                                      <p:to>
                                        <p:strVal val="visible"/>
                                      </p:to>
                                    </p:set>
                                    <p:animEffect transition="in" filter="wipe(left)">
                                      <p:cBhvr>
                                        <p:cTn id="36" dur="500"/>
                                        <p:tgtEl>
                                          <p:spTgt spid="2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4">
                                            <p:txEl>
                                              <p:pRg st="0" end="0"/>
                                            </p:txEl>
                                          </p:spTgt>
                                        </p:tgtEl>
                                        <p:attrNameLst>
                                          <p:attrName>style.visibility</p:attrName>
                                        </p:attrNameLst>
                                      </p:cBhvr>
                                      <p:to>
                                        <p:strVal val="visible"/>
                                      </p:to>
                                    </p:set>
                                    <p:animEffect transition="in" filter="wipe(left)">
                                      <p:cBhvr>
                                        <p:cTn id="41" dur="500"/>
                                        <p:tgtEl>
                                          <p:spTgt spid="2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5">
                                            <p:txEl>
                                              <p:pRg st="0" end="0"/>
                                            </p:txEl>
                                          </p:spTgt>
                                        </p:tgtEl>
                                        <p:attrNameLst>
                                          <p:attrName>style.visibility</p:attrName>
                                        </p:attrNameLst>
                                      </p:cBhvr>
                                      <p:to>
                                        <p:strVal val="visible"/>
                                      </p:to>
                                    </p:set>
                                    <p:animEffect transition="in" filter="wipe(left)">
                                      <p:cBhvr>
                                        <p:cTn id="46" dur="500"/>
                                        <p:tgtEl>
                                          <p:spTgt spid="2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xEl>
                                              <p:pRg st="0" end="0"/>
                                            </p:txEl>
                                          </p:spTgt>
                                        </p:tgtEl>
                                        <p:attrNameLst>
                                          <p:attrName>style.visibility</p:attrName>
                                        </p:attrNameLst>
                                      </p:cBhvr>
                                      <p:to>
                                        <p:strVal val="visible"/>
                                      </p:to>
                                    </p:set>
                                    <p:animEffect transition="in" filter="wipe(left)">
                                      <p:cBhvr>
                                        <p:cTn id="51" dur="500"/>
                                        <p:tgtEl>
                                          <p:spTgt spid="26">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7">
                                            <p:txEl>
                                              <p:pRg st="0" end="0"/>
                                            </p:txEl>
                                          </p:spTgt>
                                        </p:tgtEl>
                                        <p:attrNameLst>
                                          <p:attrName>style.visibility</p:attrName>
                                        </p:attrNameLst>
                                      </p:cBhvr>
                                      <p:to>
                                        <p:strVal val="visible"/>
                                      </p:to>
                                    </p:set>
                                    <p:animEffect transition="in" filter="wipe(left)">
                                      <p:cBhvr>
                                        <p:cTn id="56" dur="500"/>
                                        <p:tgtEl>
                                          <p:spTgt spid="27">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28">
                                            <p:txEl>
                                              <p:pRg st="0" end="0"/>
                                            </p:txEl>
                                          </p:spTgt>
                                        </p:tgtEl>
                                        <p:attrNameLst>
                                          <p:attrName>style.visibility</p:attrName>
                                        </p:attrNameLst>
                                      </p:cBhvr>
                                      <p:to>
                                        <p:strVal val="visible"/>
                                      </p:to>
                                    </p:set>
                                    <p:animEffect transition="in" filter="wipe(left)">
                                      <p:cBhvr>
                                        <p:cTn id="61" dur="500"/>
                                        <p:tgtEl>
                                          <p:spTgt spid="28">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9">
                                            <p:txEl>
                                              <p:pRg st="0" end="0"/>
                                            </p:txEl>
                                          </p:spTgt>
                                        </p:tgtEl>
                                        <p:attrNameLst>
                                          <p:attrName>style.visibility</p:attrName>
                                        </p:attrNameLst>
                                      </p:cBhvr>
                                      <p:to>
                                        <p:strVal val="visible"/>
                                      </p:to>
                                    </p:set>
                                    <p:animEffect transition="in" filter="fade">
                                      <p:cBhvr>
                                        <p:cTn id="66" dur="1000"/>
                                        <p:tgtEl>
                                          <p:spTgt spid="29">
                                            <p:txEl>
                                              <p:pRg st="0" end="0"/>
                                            </p:txEl>
                                          </p:spTgt>
                                        </p:tgtEl>
                                      </p:cBhvr>
                                    </p:animEffect>
                                    <p:anim calcmode="lin" valueType="num">
                                      <p:cBhvr>
                                        <p:cTn id="67"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8"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9">
                                            <p:txEl>
                                              <p:pRg st="1" end="1"/>
                                            </p:txEl>
                                          </p:spTgt>
                                        </p:tgtEl>
                                        <p:attrNameLst>
                                          <p:attrName>style.visibility</p:attrName>
                                        </p:attrNameLst>
                                      </p:cBhvr>
                                      <p:to>
                                        <p:strVal val="visible"/>
                                      </p:to>
                                    </p:set>
                                    <p:animEffect transition="in" filter="fade">
                                      <p:cBhvr>
                                        <p:cTn id="73" dur="1000"/>
                                        <p:tgtEl>
                                          <p:spTgt spid="29">
                                            <p:txEl>
                                              <p:pRg st="1" end="1"/>
                                            </p:txEl>
                                          </p:spTgt>
                                        </p:tgtEl>
                                      </p:cBhvr>
                                    </p:animEffect>
                                    <p:anim calcmode="lin" valueType="num">
                                      <p:cBhvr>
                                        <p:cTn id="74" dur="1000" fill="hold"/>
                                        <p:tgtEl>
                                          <p:spTgt spid="29">
                                            <p:txEl>
                                              <p:pRg st="1" end="1"/>
                                            </p:txEl>
                                          </p:spTgt>
                                        </p:tgtEl>
                                        <p:attrNameLst>
                                          <p:attrName>ppt_x</p:attrName>
                                        </p:attrNameLst>
                                      </p:cBhvr>
                                      <p:tavLst>
                                        <p:tav tm="0">
                                          <p:val>
                                            <p:strVal val="#ppt_x"/>
                                          </p:val>
                                        </p:tav>
                                        <p:tav tm="100000">
                                          <p:val>
                                            <p:strVal val="#ppt_x"/>
                                          </p:val>
                                        </p:tav>
                                      </p:tavLst>
                                    </p:anim>
                                    <p:anim calcmode="lin" valueType="num">
                                      <p:cBhvr>
                                        <p:cTn id="75" dur="1000" fill="hold"/>
                                        <p:tgtEl>
                                          <p:spTgt spid="2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29">
                                            <p:txEl>
                                              <p:pRg st="2" end="2"/>
                                            </p:txEl>
                                          </p:spTgt>
                                        </p:tgtEl>
                                        <p:attrNameLst>
                                          <p:attrName>style.visibility</p:attrName>
                                        </p:attrNameLst>
                                      </p:cBhvr>
                                      <p:to>
                                        <p:strVal val="visible"/>
                                      </p:to>
                                    </p:set>
                                    <p:animEffect transition="in" filter="fade">
                                      <p:cBhvr>
                                        <p:cTn id="80" dur="1000"/>
                                        <p:tgtEl>
                                          <p:spTgt spid="29">
                                            <p:txEl>
                                              <p:pRg st="2" end="2"/>
                                            </p:txEl>
                                          </p:spTgt>
                                        </p:tgtEl>
                                      </p:cBhvr>
                                    </p:animEffect>
                                    <p:anim calcmode="lin" valueType="num">
                                      <p:cBhvr>
                                        <p:cTn id="81" dur="1000" fill="hold"/>
                                        <p:tgtEl>
                                          <p:spTgt spid="29">
                                            <p:txEl>
                                              <p:pRg st="2" end="2"/>
                                            </p:txEl>
                                          </p:spTgt>
                                        </p:tgtEl>
                                        <p:attrNameLst>
                                          <p:attrName>ppt_x</p:attrName>
                                        </p:attrNameLst>
                                      </p:cBhvr>
                                      <p:tavLst>
                                        <p:tav tm="0">
                                          <p:val>
                                            <p:strVal val="#ppt_x"/>
                                          </p:val>
                                        </p:tav>
                                        <p:tav tm="100000">
                                          <p:val>
                                            <p:strVal val="#ppt_x"/>
                                          </p:val>
                                        </p:tav>
                                      </p:tavLst>
                                    </p:anim>
                                    <p:anim calcmode="lin" valueType="num">
                                      <p:cBhvr>
                                        <p:cTn id="82" dur="1000" fill="hold"/>
                                        <p:tgtEl>
                                          <p:spTgt spid="2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build="p"/>
      <p:bldP spid="20" grpId="0"/>
      <p:bldP spid="21" grpId="0" build="p"/>
      <p:bldP spid="23" grpId="0" build="p"/>
      <p:bldP spid="24" grpId="0" build="p"/>
      <p:bldP spid="25" grpId="0" build="p"/>
      <p:bldP spid="26" grpId="0" build="p"/>
      <p:bldP spid="27" grpId="0" build="p"/>
      <p:bldP spid="28" grpId="0" build="p"/>
      <p:bldP spid="2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9" y="17002"/>
            <a:ext cx="5122620" cy="6823995"/>
          </a:xfrm>
          <a:prstGeom prst="rect">
            <a:avLst/>
          </a:prstGeom>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5127257" y="1024524"/>
            <a:ext cx="7190169" cy="18364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a:t>How to </a:t>
            </a:r>
            <a:r>
              <a:rPr lang="hr-HR" sz="2000" b="1" dirty="0" err="1"/>
              <a:t>get</a:t>
            </a:r>
            <a:r>
              <a:rPr lang="hr-HR" sz="2000" b="1" dirty="0"/>
              <a:t> to </a:t>
            </a:r>
            <a:r>
              <a:rPr lang="hr-HR" sz="2000" b="1" dirty="0" err="1"/>
              <a:t>the</a:t>
            </a:r>
            <a:r>
              <a:rPr lang="hr-HR" sz="2000" b="1" dirty="0"/>
              <a:t> park?</a:t>
            </a:r>
            <a:br>
              <a:rPr lang="hr-HR" sz="2000" b="1" dirty="0"/>
            </a:br>
            <a:r>
              <a:rPr lang="hr-HR" sz="2000" i="1" dirty="0"/>
              <a:t>Kako sve možeš stići do parka?</a:t>
            </a:r>
            <a:br>
              <a:rPr lang="hr-HR" sz="2000" i="1" dirty="0"/>
            </a:br>
            <a:endParaRPr lang="hr-HR" sz="2000" i="1" dirty="0"/>
          </a:p>
        </p:txBody>
      </p:sp>
      <p:pic>
        <p:nvPicPr>
          <p:cNvPr id="2" name="Slika 1">
            <a:extLst>
              <a:ext uri="{FF2B5EF4-FFF2-40B4-BE49-F238E27FC236}">
                <a16:creationId xmlns:a16="http://schemas.microsoft.com/office/drawing/2014/main" id="{290ABC8B-5698-410B-BFEB-AAA9DF185EEE}"/>
              </a:ext>
            </a:extLst>
          </p:cNvPr>
          <p:cNvPicPr>
            <a:picLocks noChangeAspect="1"/>
          </p:cNvPicPr>
          <p:nvPr/>
        </p:nvPicPr>
        <p:blipFill>
          <a:blip r:embed="rId3"/>
          <a:stretch>
            <a:fillRect/>
          </a:stretch>
        </p:blipFill>
        <p:spPr>
          <a:xfrm>
            <a:off x="5315927" y="1886245"/>
            <a:ext cx="4933950" cy="126682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16" name="Rezervirano mjesto sadržaja 2">
            <a:extLst>
              <a:ext uri="{FF2B5EF4-FFF2-40B4-BE49-F238E27FC236}">
                <a16:creationId xmlns:a16="http://schemas.microsoft.com/office/drawing/2014/main" id="{ADFEFD15-BBF5-4CAB-9905-491716CA9622}"/>
              </a:ext>
            </a:extLst>
          </p:cNvPr>
          <p:cNvSpPr txBox="1">
            <a:spLocks/>
          </p:cNvSpPr>
          <p:nvPr/>
        </p:nvSpPr>
        <p:spPr>
          <a:xfrm>
            <a:off x="5093971" y="3428999"/>
            <a:ext cx="6244590" cy="24799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i="1" dirty="0"/>
              <a:t>Kada negdje putuješ određenim prijevoznim sredstvom ispred naziva tog prijevoznog sredstva ćeš staviti riječ </a:t>
            </a:r>
            <a:r>
              <a:rPr lang="hr-HR" sz="2000" b="1" dirty="0"/>
              <a:t>BY (BY CAR, BY BUS, BY PLANE)</a:t>
            </a:r>
            <a:r>
              <a:rPr lang="hr-HR" sz="2000" dirty="0"/>
              <a:t>.</a:t>
            </a:r>
          </a:p>
          <a:p>
            <a:pPr marL="0" indent="0">
              <a:buNone/>
            </a:pPr>
            <a:r>
              <a:rPr lang="hr-HR" sz="2000" i="1" dirty="0"/>
              <a:t>Međutim, kada negdje ideš pješke koristiš ili izraz</a:t>
            </a:r>
            <a:br>
              <a:rPr lang="hr-HR" sz="2000" i="1" dirty="0"/>
            </a:br>
            <a:r>
              <a:rPr lang="hr-HR" sz="2000" b="1" dirty="0"/>
              <a:t>I WALK…</a:t>
            </a:r>
            <a:br>
              <a:rPr lang="hr-HR" sz="2000" i="1" dirty="0"/>
            </a:br>
            <a:r>
              <a:rPr lang="hr-HR" sz="2000" i="1" dirty="0"/>
              <a:t>ili </a:t>
            </a:r>
            <a:br>
              <a:rPr lang="hr-HR" sz="2000" i="1" dirty="0"/>
            </a:br>
            <a:r>
              <a:rPr lang="hr-HR" sz="2000" b="1" dirty="0"/>
              <a:t>I GO ON FOOT.</a:t>
            </a:r>
            <a:br>
              <a:rPr lang="hr-HR" sz="2000" i="1" dirty="0"/>
            </a:br>
            <a:endParaRPr lang="hr-HR" sz="2000" i="1" dirty="0"/>
          </a:p>
        </p:txBody>
      </p:sp>
    </p:spTree>
    <p:extLst>
      <p:ext uri="{BB962C8B-B14F-4D97-AF65-F5344CB8AC3E}">
        <p14:creationId xmlns:p14="http://schemas.microsoft.com/office/powerpoint/2010/main" val="118338218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478E362-1B9A-4EA3-AB49-D906EB951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2" y="17002"/>
            <a:ext cx="5099553" cy="6823995"/>
          </a:xfrm>
          <a:prstGeom prst="rect">
            <a:avLst/>
          </a:prstGeom>
        </p:spPr>
      </p:pic>
      <p:sp>
        <p:nvSpPr>
          <p:cNvPr id="21" name="Rezervirano mjesto sadržaja 2">
            <a:extLst>
              <a:ext uri="{FF2B5EF4-FFF2-40B4-BE49-F238E27FC236}">
                <a16:creationId xmlns:a16="http://schemas.microsoft.com/office/drawing/2014/main" id="{A32EC405-2BC3-4DC4-BD9F-FCC40BDD1ABB}"/>
              </a:ext>
            </a:extLst>
          </p:cNvPr>
          <p:cNvSpPr txBox="1">
            <a:spLocks/>
          </p:cNvSpPr>
          <p:nvPr/>
        </p:nvSpPr>
        <p:spPr>
          <a:xfrm>
            <a:off x="6556295" y="112540"/>
            <a:ext cx="6019800"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err="1"/>
              <a:t>Go</a:t>
            </a:r>
            <a:r>
              <a:rPr lang="hr-HR" sz="2000" b="1" dirty="0"/>
              <a:t> to </a:t>
            </a:r>
            <a:r>
              <a:rPr lang="hr-HR" sz="2000" b="1" dirty="0" err="1"/>
              <a:t>page</a:t>
            </a:r>
            <a:r>
              <a:rPr lang="hr-HR" sz="2000" b="1" dirty="0"/>
              <a:t> 35.</a:t>
            </a:r>
          </a:p>
        </p:txBody>
      </p:sp>
      <p:pic>
        <p:nvPicPr>
          <p:cNvPr id="2" name="Slika 1">
            <a:extLst>
              <a:ext uri="{FF2B5EF4-FFF2-40B4-BE49-F238E27FC236}">
                <a16:creationId xmlns:a16="http://schemas.microsoft.com/office/drawing/2014/main" id="{C6474CDB-18F1-4236-831A-8BD9BF6A5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817" y="238145"/>
            <a:ext cx="6114833" cy="6521899"/>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
        <p:nvSpPr>
          <p:cNvPr id="22" name="Rezervirano mjesto sadržaja 2">
            <a:extLst>
              <a:ext uri="{FF2B5EF4-FFF2-40B4-BE49-F238E27FC236}">
                <a16:creationId xmlns:a16="http://schemas.microsoft.com/office/drawing/2014/main" id="{151D65D3-4850-4915-8A0C-0D6759583DE2}"/>
              </a:ext>
            </a:extLst>
          </p:cNvPr>
          <p:cNvSpPr txBox="1">
            <a:spLocks/>
          </p:cNvSpPr>
          <p:nvPr/>
        </p:nvSpPr>
        <p:spPr>
          <a:xfrm>
            <a:off x="6556293" y="2584694"/>
            <a:ext cx="5513785"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Read again and choose the correct words.</a:t>
            </a:r>
            <a:br>
              <a:rPr lang="hr-HR" sz="2000" b="1" dirty="0"/>
            </a:br>
            <a:r>
              <a:rPr lang="hr-HR" sz="2000" i="1" dirty="0"/>
              <a:t>Pročitaj brošuru još jednom i zaokruži jedan od ponuđenih odgovora.</a:t>
            </a:r>
            <a:endParaRPr lang="en-US" sz="2000" b="1" dirty="0"/>
          </a:p>
        </p:txBody>
      </p:sp>
      <p:sp>
        <p:nvSpPr>
          <p:cNvPr id="9" name="Rezervirano mjesto sadržaja 2">
            <a:extLst>
              <a:ext uri="{FF2B5EF4-FFF2-40B4-BE49-F238E27FC236}">
                <a16:creationId xmlns:a16="http://schemas.microsoft.com/office/drawing/2014/main" id="{262081EA-C2BA-4EA9-8063-52A8EE4A2D64}"/>
              </a:ext>
            </a:extLst>
          </p:cNvPr>
          <p:cNvSpPr txBox="1">
            <a:spLocks/>
          </p:cNvSpPr>
          <p:nvPr/>
        </p:nvSpPr>
        <p:spPr>
          <a:xfrm>
            <a:off x="6556293" y="5309377"/>
            <a:ext cx="5513785"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hr-HR" sz="2000" b="1" dirty="0" err="1"/>
              <a:t>Check</a:t>
            </a:r>
            <a:r>
              <a:rPr lang="hr-HR" sz="2000" b="1" dirty="0"/>
              <a:t>!</a:t>
            </a:r>
            <a:br>
              <a:rPr lang="hr-HR" sz="2000" b="1" dirty="0"/>
            </a:br>
            <a:r>
              <a:rPr lang="hr-HR" sz="2000" i="1" dirty="0"/>
              <a:t>Provjeri!</a:t>
            </a:r>
            <a:endParaRPr lang="en-US" sz="2000" b="1" dirty="0"/>
          </a:p>
        </p:txBody>
      </p:sp>
      <p:pic>
        <p:nvPicPr>
          <p:cNvPr id="10" name="Picture 4" descr="Vidi izvornu sliku">
            <a:extLst>
              <a:ext uri="{FF2B5EF4-FFF2-40B4-BE49-F238E27FC236}">
                <a16:creationId xmlns:a16="http://schemas.microsoft.com/office/drawing/2014/main" id="{8CDD82EF-C5CB-44C1-944A-F6AF30862B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2024" y="525780"/>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Vidi izvornu sliku">
            <a:extLst>
              <a:ext uri="{FF2B5EF4-FFF2-40B4-BE49-F238E27FC236}">
                <a16:creationId xmlns:a16="http://schemas.microsoft.com/office/drawing/2014/main" id="{5EE952AC-8015-4FBB-978E-2B752B176A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2024" y="1417320"/>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Vidi izvornu sliku">
            <a:extLst>
              <a:ext uri="{FF2B5EF4-FFF2-40B4-BE49-F238E27FC236}">
                <a16:creationId xmlns:a16="http://schemas.microsoft.com/office/drawing/2014/main" id="{7567FEA9-E199-4CB3-9E8E-3342209311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388" y="2000250"/>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Vidi izvornu sliku">
            <a:extLst>
              <a:ext uri="{FF2B5EF4-FFF2-40B4-BE49-F238E27FC236}">
                <a16:creationId xmlns:a16="http://schemas.microsoft.com/office/drawing/2014/main" id="{2774207D-6728-4E1F-A4D7-66B7A751DD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2068" y="2584694"/>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Vidi izvornu sliku">
            <a:extLst>
              <a:ext uri="{FF2B5EF4-FFF2-40B4-BE49-F238E27FC236}">
                <a16:creationId xmlns:a16="http://schemas.microsoft.com/office/drawing/2014/main" id="{F5EF53C5-8BA2-4509-A5B5-590B8D06E61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4837" y="3144195"/>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Vidi izvornu sliku">
            <a:extLst>
              <a:ext uri="{FF2B5EF4-FFF2-40B4-BE49-F238E27FC236}">
                <a16:creationId xmlns:a16="http://schemas.microsoft.com/office/drawing/2014/main" id="{18BD41CF-E0F3-45BF-9743-928AF81CAB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3515" y="4002014"/>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Vidi izvornu sliku">
            <a:extLst>
              <a:ext uri="{FF2B5EF4-FFF2-40B4-BE49-F238E27FC236}">
                <a16:creationId xmlns:a16="http://schemas.microsoft.com/office/drawing/2014/main" id="{DC532AC4-50EC-4BB1-A4D0-6EF143C0C77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5590" y="4368343"/>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Vidi izvornu sliku">
            <a:extLst>
              <a:ext uri="{FF2B5EF4-FFF2-40B4-BE49-F238E27FC236}">
                <a16:creationId xmlns:a16="http://schemas.microsoft.com/office/drawing/2014/main" id="{551E8FC4-0CFE-4F85-B015-2EBE27C1F4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67020" y="4920188"/>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Vidi izvornu sliku">
            <a:extLst>
              <a:ext uri="{FF2B5EF4-FFF2-40B4-BE49-F238E27FC236}">
                <a16:creationId xmlns:a16="http://schemas.microsoft.com/office/drawing/2014/main" id="{49A42010-420A-437D-82EA-3D6A143220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6250" y="5783580"/>
            <a:ext cx="337106" cy="41204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Vidi izvornu sliku">
            <a:extLst>
              <a:ext uri="{FF2B5EF4-FFF2-40B4-BE49-F238E27FC236}">
                <a16:creationId xmlns:a16="http://schemas.microsoft.com/office/drawing/2014/main" id="{5D62A355-0F68-4AE9-8D80-00F35EEB90B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3515" y="6113867"/>
            <a:ext cx="337106" cy="412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3605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1000"/>
                                        <p:tgtEl>
                                          <p:spTgt spid="21">
                                            <p:txEl>
                                              <p:pRg st="0" end="0"/>
                                            </p:txEl>
                                          </p:spTgt>
                                        </p:tgtEl>
                                      </p:cBhvr>
                                    </p:animEffect>
                                    <p:anim calcmode="lin" valueType="num">
                                      <p:cBhvr>
                                        <p:cTn id="13"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heel(1)">
                                      <p:cBhvr>
                                        <p:cTn id="38" dur="2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2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heel(1)">
                                      <p:cBhvr>
                                        <p:cTn id="48" dur="20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heel(1)">
                                      <p:cBhvr>
                                        <p:cTn id="53" dur="20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heel(1)">
                                      <p:cBhvr>
                                        <p:cTn id="58" dur="2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heel(1)">
                                      <p:cBhvr>
                                        <p:cTn id="63" dur="20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heel(1)">
                                      <p:cBhvr>
                                        <p:cTn id="68" dur="20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heel(1)">
                                      <p:cBhvr>
                                        <p:cTn id="73" dur="20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heel(1)">
                                      <p:cBhvr>
                                        <p:cTn id="78" dur="20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21" presetClass="entr" presetSubtype="1"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heel(1)">
                                      <p:cBhvr>
                                        <p:cTn id="83"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880ABB5-B97D-4E14-AC1C-4031E662EC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6" y="0"/>
            <a:ext cx="5129561" cy="6858000"/>
          </a:xfrm>
          <a:prstGeom prst="rect">
            <a:avLst/>
          </a:prstGeom>
        </p:spPr>
      </p:pic>
      <p:sp>
        <p:nvSpPr>
          <p:cNvPr id="6" name="Rezervirano mjesto sadržaja 2">
            <a:extLst>
              <a:ext uri="{FF2B5EF4-FFF2-40B4-BE49-F238E27FC236}">
                <a16:creationId xmlns:a16="http://schemas.microsoft.com/office/drawing/2014/main" id="{DE74ACC6-7585-4469-81CA-552D77C8CFFA}"/>
              </a:ext>
            </a:extLst>
          </p:cNvPr>
          <p:cNvSpPr txBox="1">
            <a:spLocks/>
          </p:cNvSpPr>
          <p:nvPr/>
        </p:nvSpPr>
        <p:spPr>
          <a:xfrm>
            <a:off x="7476266" y="140062"/>
            <a:ext cx="4528538" cy="5213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hr-HR" sz="2000" b="1" dirty="0"/>
              <a:t>Open </a:t>
            </a:r>
            <a:r>
              <a:rPr lang="hr-HR" sz="2000" b="1" dirty="0" err="1"/>
              <a:t>your</a:t>
            </a:r>
            <a:r>
              <a:rPr lang="hr-HR" sz="2000" b="1" dirty="0"/>
              <a:t> </a:t>
            </a:r>
            <a:r>
              <a:rPr lang="hr-HR" sz="2000" b="1" dirty="0" err="1"/>
              <a:t>exercise</a:t>
            </a:r>
            <a:r>
              <a:rPr lang="hr-HR" sz="2000" b="1" dirty="0"/>
              <a:t> </a:t>
            </a:r>
            <a:r>
              <a:rPr lang="hr-HR" sz="2000" b="1" dirty="0" err="1"/>
              <a:t>books</a:t>
            </a:r>
            <a:r>
              <a:rPr lang="hr-HR" sz="2000" b="1" dirty="0"/>
              <a:t>, </a:t>
            </a:r>
            <a:r>
              <a:rPr lang="hr-HR" sz="2000" b="1" dirty="0" err="1"/>
              <a:t>page</a:t>
            </a:r>
            <a:r>
              <a:rPr lang="hr-HR" sz="2000" b="1" dirty="0"/>
              <a:t> 28.</a:t>
            </a:r>
          </a:p>
        </p:txBody>
      </p:sp>
      <p:sp>
        <p:nvSpPr>
          <p:cNvPr id="7" name="Rezervirano mjesto sadržaja 2">
            <a:extLst>
              <a:ext uri="{FF2B5EF4-FFF2-40B4-BE49-F238E27FC236}">
                <a16:creationId xmlns:a16="http://schemas.microsoft.com/office/drawing/2014/main" id="{8B3B2F24-F59F-48DA-A71A-42C8EC8610A8}"/>
              </a:ext>
            </a:extLst>
          </p:cNvPr>
          <p:cNvSpPr txBox="1">
            <a:spLocks/>
          </p:cNvSpPr>
          <p:nvPr/>
        </p:nvSpPr>
        <p:spPr>
          <a:xfrm>
            <a:off x="7476266" y="661397"/>
            <a:ext cx="4528538" cy="30632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There are 16 mistakes here. Find them and correct them.</a:t>
            </a:r>
            <a:br>
              <a:rPr lang="hr-HR" sz="2000" i="1" dirty="0"/>
            </a:br>
            <a:r>
              <a:rPr lang="hr-HR" sz="2000" i="1" dirty="0"/>
              <a:t>U tekstu se nalazi 16 pogrešaka koje moraš pronaći i ispraviti.</a:t>
            </a:r>
          </a:p>
        </p:txBody>
      </p:sp>
      <p:pic>
        <p:nvPicPr>
          <p:cNvPr id="2" name="Slika 1">
            <a:extLst>
              <a:ext uri="{FF2B5EF4-FFF2-40B4-BE49-F238E27FC236}">
                <a16:creationId xmlns:a16="http://schemas.microsoft.com/office/drawing/2014/main" id="{AF00A832-73E2-414A-9C10-818BC1502992}"/>
              </a:ext>
            </a:extLst>
          </p:cNvPr>
          <p:cNvPicPr>
            <a:picLocks noChangeAspect="1"/>
          </p:cNvPicPr>
          <p:nvPr/>
        </p:nvPicPr>
        <p:blipFill>
          <a:blip r:embed="rId3"/>
          <a:stretch>
            <a:fillRect/>
          </a:stretch>
        </p:blipFill>
        <p:spPr>
          <a:xfrm>
            <a:off x="110490" y="140062"/>
            <a:ext cx="7178040" cy="6584436"/>
          </a:xfrm>
          <a:prstGeom prst="rect">
            <a:avLst/>
          </a:prstGeom>
          <a:ln w="127000" cap="sq">
            <a:solidFill>
              <a:srgbClr val="C00000"/>
            </a:solidFill>
            <a:miter lim="800000"/>
          </a:ln>
          <a:effectLst>
            <a:outerShdw blurRad="57150" dist="50800" dir="2700000" algn="tl" rotWithShape="0">
              <a:srgbClr val="000000">
                <a:alpha val="40000"/>
              </a:srgbClr>
            </a:outerShdw>
          </a:effectLst>
        </p:spPr>
      </p:pic>
      <p:pic>
        <p:nvPicPr>
          <p:cNvPr id="9" name="Picture 2" descr="Vidi izvornu sliku">
            <a:extLst>
              <a:ext uri="{FF2B5EF4-FFF2-40B4-BE49-F238E27FC236}">
                <a16:creationId xmlns:a16="http://schemas.microsoft.com/office/drawing/2014/main" id="{1BB3AC89-1A34-4B53-8E7D-2D23BCE9617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9823" y="1826316"/>
            <a:ext cx="434174" cy="65179"/>
          </a:xfrm>
          <a:prstGeom prst="rect">
            <a:avLst/>
          </a:prstGeom>
          <a:noFill/>
          <a:extLst>
            <a:ext uri="{909E8E84-426E-40DD-AFC4-6F175D3DCCD1}">
              <a14:hiddenFill xmlns:a14="http://schemas.microsoft.com/office/drawing/2010/main">
                <a:solidFill>
                  <a:srgbClr val="FFFFFF"/>
                </a:solidFill>
              </a14:hiddenFill>
            </a:ext>
          </a:extLst>
        </p:spPr>
      </p:pic>
      <p:sp>
        <p:nvSpPr>
          <p:cNvPr id="12" name="Rezervirano mjesto sadržaja 2">
            <a:extLst>
              <a:ext uri="{FF2B5EF4-FFF2-40B4-BE49-F238E27FC236}">
                <a16:creationId xmlns:a16="http://schemas.microsoft.com/office/drawing/2014/main" id="{209F4277-5F1E-4A47-B23E-146012FC66FB}"/>
              </a:ext>
            </a:extLst>
          </p:cNvPr>
          <p:cNvSpPr txBox="1">
            <a:spLocks/>
          </p:cNvSpPr>
          <p:nvPr/>
        </p:nvSpPr>
        <p:spPr>
          <a:xfrm>
            <a:off x="2406888" y="1423504"/>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past</a:t>
            </a:r>
            <a:endParaRPr lang="hr-HR" sz="2000" i="1" dirty="0">
              <a:solidFill>
                <a:srgbClr val="0070C0"/>
              </a:solidFill>
            </a:endParaRPr>
          </a:p>
        </p:txBody>
      </p:sp>
      <p:pic>
        <p:nvPicPr>
          <p:cNvPr id="13" name="Picture 2" descr="Vidi izvornu sliku">
            <a:extLst>
              <a:ext uri="{FF2B5EF4-FFF2-40B4-BE49-F238E27FC236}">
                <a16:creationId xmlns:a16="http://schemas.microsoft.com/office/drawing/2014/main" id="{3FC79A58-4A96-4A0A-9107-EEC64F3BBE3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2629" y="1857204"/>
            <a:ext cx="605587" cy="61767"/>
          </a:xfrm>
          <a:prstGeom prst="rect">
            <a:avLst/>
          </a:prstGeom>
          <a:noFill/>
          <a:extLst>
            <a:ext uri="{909E8E84-426E-40DD-AFC4-6F175D3DCCD1}">
              <a14:hiddenFill xmlns:a14="http://schemas.microsoft.com/office/drawing/2010/main">
                <a:solidFill>
                  <a:srgbClr val="FFFFFF"/>
                </a:solidFill>
              </a14:hiddenFill>
            </a:ext>
          </a:extLst>
        </p:spPr>
      </p:pic>
      <p:sp>
        <p:nvSpPr>
          <p:cNvPr id="14" name="Rezervirano mjesto sadržaja 2">
            <a:extLst>
              <a:ext uri="{FF2B5EF4-FFF2-40B4-BE49-F238E27FC236}">
                <a16:creationId xmlns:a16="http://schemas.microsoft.com/office/drawing/2014/main" id="{3E2C43E6-4856-4CD5-BCA3-3816A37D829E}"/>
              </a:ext>
            </a:extLst>
          </p:cNvPr>
          <p:cNvSpPr txBox="1">
            <a:spLocks/>
          </p:cNvSpPr>
          <p:nvPr/>
        </p:nvSpPr>
        <p:spPr>
          <a:xfrm>
            <a:off x="5008752" y="1410638"/>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knights</a:t>
            </a:r>
            <a:endParaRPr lang="hr-HR" sz="2000" i="1" dirty="0">
              <a:solidFill>
                <a:srgbClr val="0070C0"/>
              </a:solidFill>
            </a:endParaRPr>
          </a:p>
        </p:txBody>
      </p:sp>
      <p:pic>
        <p:nvPicPr>
          <p:cNvPr id="15" name="Picture 2" descr="Vidi izvornu sliku">
            <a:extLst>
              <a:ext uri="{FF2B5EF4-FFF2-40B4-BE49-F238E27FC236}">
                <a16:creationId xmlns:a16="http://schemas.microsoft.com/office/drawing/2014/main" id="{C45FB69A-49DC-4475-8CDD-3D8DE7DCA65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7740" y="2154215"/>
            <a:ext cx="859872" cy="45719"/>
          </a:xfrm>
          <a:prstGeom prst="rect">
            <a:avLst/>
          </a:prstGeom>
          <a:noFill/>
          <a:extLst>
            <a:ext uri="{909E8E84-426E-40DD-AFC4-6F175D3DCCD1}">
              <a14:hiddenFill xmlns:a14="http://schemas.microsoft.com/office/drawing/2010/main">
                <a:solidFill>
                  <a:srgbClr val="FFFFFF"/>
                </a:solidFill>
              </a14:hiddenFill>
            </a:ext>
          </a:extLst>
        </p:spPr>
      </p:pic>
      <p:sp>
        <p:nvSpPr>
          <p:cNvPr id="16" name="Rezervirano mjesto sadržaja 2">
            <a:extLst>
              <a:ext uri="{FF2B5EF4-FFF2-40B4-BE49-F238E27FC236}">
                <a16:creationId xmlns:a16="http://schemas.microsoft.com/office/drawing/2014/main" id="{B6FF76B8-4D60-4B11-A04E-031457BE702C}"/>
              </a:ext>
            </a:extLst>
          </p:cNvPr>
          <p:cNvSpPr txBox="1">
            <a:spLocks/>
          </p:cNvSpPr>
          <p:nvPr/>
        </p:nvSpPr>
        <p:spPr>
          <a:xfrm>
            <a:off x="2169631" y="1746635"/>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metres</a:t>
            </a:r>
            <a:endParaRPr lang="hr-HR" sz="2000" i="1" dirty="0">
              <a:solidFill>
                <a:srgbClr val="0070C0"/>
              </a:solidFill>
            </a:endParaRPr>
          </a:p>
        </p:txBody>
      </p:sp>
      <p:pic>
        <p:nvPicPr>
          <p:cNvPr id="17" name="Picture 2" descr="Vidi izvornu sliku">
            <a:extLst>
              <a:ext uri="{FF2B5EF4-FFF2-40B4-BE49-F238E27FC236}">
                <a16:creationId xmlns:a16="http://schemas.microsoft.com/office/drawing/2014/main" id="{149C4C46-6879-4453-9EF9-EEA0FAB01C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822" y="2455702"/>
            <a:ext cx="302793" cy="45719"/>
          </a:xfrm>
          <a:prstGeom prst="rect">
            <a:avLst/>
          </a:prstGeom>
          <a:noFill/>
          <a:extLst>
            <a:ext uri="{909E8E84-426E-40DD-AFC4-6F175D3DCCD1}">
              <a14:hiddenFill xmlns:a14="http://schemas.microsoft.com/office/drawing/2010/main">
                <a:solidFill>
                  <a:srgbClr val="FFFFFF"/>
                </a:solidFill>
              </a14:hiddenFill>
            </a:ext>
          </a:extLst>
        </p:spPr>
      </p:pic>
      <p:sp>
        <p:nvSpPr>
          <p:cNvPr id="18" name="Rezervirano mjesto sadržaja 2">
            <a:extLst>
              <a:ext uri="{FF2B5EF4-FFF2-40B4-BE49-F238E27FC236}">
                <a16:creationId xmlns:a16="http://schemas.microsoft.com/office/drawing/2014/main" id="{90D0D2B1-C737-42C7-8CED-9F2CCC75AA00}"/>
              </a:ext>
            </a:extLst>
          </p:cNvPr>
          <p:cNvSpPr txBox="1">
            <a:spLocks/>
          </p:cNvSpPr>
          <p:nvPr/>
        </p:nvSpPr>
        <p:spPr>
          <a:xfrm>
            <a:off x="1479422" y="2031557"/>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jungle</a:t>
            </a:r>
            <a:endParaRPr lang="hr-HR" sz="2000" i="1" dirty="0">
              <a:solidFill>
                <a:srgbClr val="0070C0"/>
              </a:solidFill>
            </a:endParaRPr>
          </a:p>
        </p:txBody>
      </p:sp>
      <p:pic>
        <p:nvPicPr>
          <p:cNvPr id="19" name="Picture 2" descr="Vidi izvornu sliku">
            <a:extLst>
              <a:ext uri="{FF2B5EF4-FFF2-40B4-BE49-F238E27FC236}">
                <a16:creationId xmlns:a16="http://schemas.microsoft.com/office/drawing/2014/main" id="{9F6FD2B3-B944-47E8-832D-416E7AA3469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9170" y="2750838"/>
            <a:ext cx="605587" cy="61767"/>
          </a:xfrm>
          <a:prstGeom prst="rect">
            <a:avLst/>
          </a:prstGeom>
          <a:noFill/>
          <a:extLst>
            <a:ext uri="{909E8E84-426E-40DD-AFC4-6F175D3DCCD1}">
              <a14:hiddenFill xmlns:a14="http://schemas.microsoft.com/office/drawing/2010/main">
                <a:solidFill>
                  <a:srgbClr val="FFFFFF"/>
                </a:solidFill>
              </a14:hiddenFill>
            </a:ext>
          </a:extLst>
        </p:spPr>
      </p:pic>
      <p:sp>
        <p:nvSpPr>
          <p:cNvPr id="20" name="Rezervirano mjesto sadržaja 2">
            <a:extLst>
              <a:ext uri="{FF2B5EF4-FFF2-40B4-BE49-F238E27FC236}">
                <a16:creationId xmlns:a16="http://schemas.microsoft.com/office/drawing/2014/main" id="{EE16B58A-E7C4-43AA-8521-AC785DA9048F}"/>
              </a:ext>
            </a:extLst>
          </p:cNvPr>
          <p:cNvSpPr txBox="1">
            <a:spLocks/>
          </p:cNvSpPr>
          <p:nvPr/>
        </p:nvSpPr>
        <p:spPr>
          <a:xfrm>
            <a:off x="2162396" y="2337284"/>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pirate</a:t>
            </a:r>
            <a:endParaRPr lang="hr-HR" sz="2000" i="1" dirty="0">
              <a:solidFill>
                <a:srgbClr val="0070C0"/>
              </a:solidFill>
            </a:endParaRPr>
          </a:p>
        </p:txBody>
      </p:sp>
      <p:pic>
        <p:nvPicPr>
          <p:cNvPr id="22" name="Picture 2" descr="Vidi izvornu sliku">
            <a:extLst>
              <a:ext uri="{FF2B5EF4-FFF2-40B4-BE49-F238E27FC236}">
                <a16:creationId xmlns:a16="http://schemas.microsoft.com/office/drawing/2014/main" id="{0047E5F8-A7DD-4089-8D51-CEB4F652359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7615" y="2971824"/>
            <a:ext cx="302793" cy="45719"/>
          </a:xfrm>
          <a:prstGeom prst="rect">
            <a:avLst/>
          </a:prstGeom>
          <a:noFill/>
          <a:extLst>
            <a:ext uri="{909E8E84-426E-40DD-AFC4-6F175D3DCCD1}">
              <a14:hiddenFill xmlns:a14="http://schemas.microsoft.com/office/drawing/2010/main">
                <a:solidFill>
                  <a:srgbClr val="FFFFFF"/>
                </a:solidFill>
              </a14:hiddenFill>
            </a:ext>
          </a:extLst>
        </p:spPr>
      </p:pic>
      <p:sp>
        <p:nvSpPr>
          <p:cNvPr id="23" name="Rezervirano mjesto sadržaja 2">
            <a:extLst>
              <a:ext uri="{FF2B5EF4-FFF2-40B4-BE49-F238E27FC236}">
                <a16:creationId xmlns:a16="http://schemas.microsoft.com/office/drawing/2014/main" id="{4A4590BB-74DF-4A82-9649-4CE967F0544C}"/>
              </a:ext>
            </a:extLst>
          </p:cNvPr>
          <p:cNvSpPr txBox="1">
            <a:spLocks/>
          </p:cNvSpPr>
          <p:nvPr/>
        </p:nvSpPr>
        <p:spPr>
          <a:xfrm>
            <a:off x="2295201" y="2650012"/>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sea</a:t>
            </a:r>
            <a:endParaRPr lang="hr-HR" sz="2000" i="1" dirty="0">
              <a:solidFill>
                <a:srgbClr val="0070C0"/>
              </a:solidFill>
            </a:endParaRPr>
          </a:p>
        </p:txBody>
      </p:sp>
      <p:pic>
        <p:nvPicPr>
          <p:cNvPr id="24" name="Picture 2" descr="Vidi izvornu sliku">
            <a:extLst>
              <a:ext uri="{FF2B5EF4-FFF2-40B4-BE49-F238E27FC236}">
                <a16:creationId xmlns:a16="http://schemas.microsoft.com/office/drawing/2014/main" id="{C51F35C8-259C-4734-9A81-C485E8C3C5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1547016" y="3280409"/>
            <a:ext cx="384654" cy="45719"/>
          </a:xfrm>
          <a:prstGeom prst="rect">
            <a:avLst/>
          </a:prstGeom>
          <a:noFill/>
          <a:extLst>
            <a:ext uri="{909E8E84-426E-40DD-AFC4-6F175D3DCCD1}">
              <a14:hiddenFill xmlns:a14="http://schemas.microsoft.com/office/drawing/2010/main">
                <a:solidFill>
                  <a:srgbClr val="FFFFFF"/>
                </a:solidFill>
              </a14:hiddenFill>
            </a:ext>
          </a:extLst>
        </p:spPr>
      </p:pic>
      <p:sp>
        <p:nvSpPr>
          <p:cNvPr id="26" name="Rezervirano mjesto sadržaja 2">
            <a:extLst>
              <a:ext uri="{FF2B5EF4-FFF2-40B4-BE49-F238E27FC236}">
                <a16:creationId xmlns:a16="http://schemas.microsoft.com/office/drawing/2014/main" id="{BBE85E2E-353D-49B4-8BA8-7C4EA07F51E9}"/>
              </a:ext>
            </a:extLst>
          </p:cNvPr>
          <p:cNvSpPr txBox="1">
            <a:spLocks/>
          </p:cNvSpPr>
          <p:nvPr/>
        </p:nvSpPr>
        <p:spPr>
          <a:xfrm>
            <a:off x="1393820" y="2841955"/>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glasses</a:t>
            </a:r>
            <a:endParaRPr lang="hr-HR" sz="2000" i="1" dirty="0">
              <a:solidFill>
                <a:srgbClr val="0070C0"/>
              </a:solidFill>
            </a:endParaRPr>
          </a:p>
        </p:txBody>
      </p:sp>
      <p:pic>
        <p:nvPicPr>
          <p:cNvPr id="27" name="Picture 2" descr="Vidi izvornu sliku">
            <a:extLst>
              <a:ext uri="{FF2B5EF4-FFF2-40B4-BE49-F238E27FC236}">
                <a16:creationId xmlns:a16="http://schemas.microsoft.com/office/drawing/2014/main" id="{5B8A883C-E567-4985-BEBB-9E091D60276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98384" y="3270961"/>
            <a:ext cx="302793" cy="45719"/>
          </a:xfrm>
          <a:prstGeom prst="rect">
            <a:avLst/>
          </a:prstGeom>
          <a:noFill/>
          <a:extLst>
            <a:ext uri="{909E8E84-426E-40DD-AFC4-6F175D3DCCD1}">
              <a14:hiddenFill xmlns:a14="http://schemas.microsoft.com/office/drawing/2010/main">
                <a:solidFill>
                  <a:srgbClr val="FFFFFF"/>
                </a:solidFill>
              </a14:hiddenFill>
            </a:ext>
          </a:extLst>
        </p:spPr>
      </p:pic>
      <p:sp>
        <p:nvSpPr>
          <p:cNvPr id="28" name="Rezervirano mjesto sadržaja 2">
            <a:extLst>
              <a:ext uri="{FF2B5EF4-FFF2-40B4-BE49-F238E27FC236}">
                <a16:creationId xmlns:a16="http://schemas.microsoft.com/office/drawing/2014/main" id="{5F2AFD52-7C0F-4729-91A9-2876CD132731}"/>
              </a:ext>
            </a:extLst>
          </p:cNvPr>
          <p:cNvSpPr txBox="1">
            <a:spLocks/>
          </p:cNvSpPr>
          <p:nvPr/>
        </p:nvSpPr>
        <p:spPr>
          <a:xfrm>
            <a:off x="3034017" y="2824364"/>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seat</a:t>
            </a:r>
            <a:endParaRPr lang="hr-HR" sz="2000" i="1" dirty="0">
              <a:solidFill>
                <a:srgbClr val="0070C0"/>
              </a:solidFill>
            </a:endParaRPr>
          </a:p>
        </p:txBody>
      </p:sp>
      <p:pic>
        <p:nvPicPr>
          <p:cNvPr id="29" name="Picture 2" descr="Vidi izvornu sliku">
            <a:extLst>
              <a:ext uri="{FF2B5EF4-FFF2-40B4-BE49-F238E27FC236}">
                <a16:creationId xmlns:a16="http://schemas.microsoft.com/office/drawing/2014/main" id="{311EBB67-59A4-42B8-A358-A5DFD10D8A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9823" y="3816076"/>
            <a:ext cx="708561" cy="45719"/>
          </a:xfrm>
          <a:prstGeom prst="rect">
            <a:avLst/>
          </a:prstGeom>
          <a:noFill/>
          <a:extLst>
            <a:ext uri="{909E8E84-426E-40DD-AFC4-6F175D3DCCD1}">
              <a14:hiddenFill xmlns:a14="http://schemas.microsoft.com/office/drawing/2010/main">
                <a:solidFill>
                  <a:srgbClr val="FFFFFF"/>
                </a:solidFill>
              </a14:hiddenFill>
            </a:ext>
          </a:extLst>
        </p:spPr>
      </p:pic>
      <p:sp>
        <p:nvSpPr>
          <p:cNvPr id="30" name="Rezervirano mjesto sadržaja 2">
            <a:extLst>
              <a:ext uri="{FF2B5EF4-FFF2-40B4-BE49-F238E27FC236}">
                <a16:creationId xmlns:a16="http://schemas.microsoft.com/office/drawing/2014/main" id="{E77F1603-8385-43D8-B0B3-12883A191F6E}"/>
              </a:ext>
            </a:extLst>
          </p:cNvPr>
          <p:cNvSpPr txBox="1">
            <a:spLocks/>
          </p:cNvSpPr>
          <p:nvPr/>
        </p:nvSpPr>
        <p:spPr>
          <a:xfrm>
            <a:off x="2496229" y="3364775"/>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rapids</a:t>
            </a:r>
            <a:endParaRPr lang="hr-HR" sz="2000" i="1" dirty="0">
              <a:solidFill>
                <a:srgbClr val="0070C0"/>
              </a:solidFill>
            </a:endParaRPr>
          </a:p>
        </p:txBody>
      </p:sp>
      <p:pic>
        <p:nvPicPr>
          <p:cNvPr id="31" name="Picture 2" descr="Vidi izvornu sliku">
            <a:extLst>
              <a:ext uri="{FF2B5EF4-FFF2-40B4-BE49-F238E27FC236}">
                <a16:creationId xmlns:a16="http://schemas.microsoft.com/office/drawing/2014/main" id="{829DE07D-8334-430D-B1B2-43C209D66F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7483" y="4142423"/>
            <a:ext cx="502847" cy="45720"/>
          </a:xfrm>
          <a:prstGeom prst="rect">
            <a:avLst/>
          </a:prstGeom>
          <a:noFill/>
          <a:extLst>
            <a:ext uri="{909E8E84-426E-40DD-AFC4-6F175D3DCCD1}">
              <a14:hiddenFill xmlns:a14="http://schemas.microsoft.com/office/drawing/2010/main">
                <a:solidFill>
                  <a:srgbClr val="FFFFFF"/>
                </a:solidFill>
              </a14:hiddenFill>
            </a:ext>
          </a:extLst>
        </p:spPr>
      </p:pic>
      <p:sp>
        <p:nvSpPr>
          <p:cNvPr id="32" name="Rezervirano mjesto sadržaja 2">
            <a:extLst>
              <a:ext uri="{FF2B5EF4-FFF2-40B4-BE49-F238E27FC236}">
                <a16:creationId xmlns:a16="http://schemas.microsoft.com/office/drawing/2014/main" id="{8E63D94F-9FC4-40FE-81B4-0142D964220F}"/>
              </a:ext>
            </a:extLst>
          </p:cNvPr>
          <p:cNvSpPr txBox="1">
            <a:spLocks/>
          </p:cNvSpPr>
          <p:nvPr/>
        </p:nvSpPr>
        <p:spPr>
          <a:xfrm>
            <a:off x="2095974" y="3686299"/>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maze</a:t>
            </a:r>
            <a:endParaRPr lang="hr-HR" sz="2000" i="1" dirty="0">
              <a:solidFill>
                <a:srgbClr val="0070C0"/>
              </a:solidFill>
            </a:endParaRPr>
          </a:p>
        </p:txBody>
      </p:sp>
      <p:pic>
        <p:nvPicPr>
          <p:cNvPr id="33" name="Picture 2" descr="Vidi izvornu sliku">
            <a:extLst>
              <a:ext uri="{FF2B5EF4-FFF2-40B4-BE49-F238E27FC236}">
                <a16:creationId xmlns:a16="http://schemas.microsoft.com/office/drawing/2014/main" id="{F43EEB26-A15F-4FA3-9B78-7AB3847A51F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2330408" y="4406417"/>
            <a:ext cx="384654" cy="45719"/>
          </a:xfrm>
          <a:prstGeom prst="rect">
            <a:avLst/>
          </a:prstGeom>
          <a:noFill/>
          <a:extLst>
            <a:ext uri="{909E8E84-426E-40DD-AFC4-6F175D3DCCD1}">
              <a14:hiddenFill xmlns:a14="http://schemas.microsoft.com/office/drawing/2010/main">
                <a:solidFill>
                  <a:srgbClr val="FFFFFF"/>
                </a:solidFill>
              </a14:hiddenFill>
            </a:ext>
          </a:extLst>
        </p:spPr>
      </p:pic>
      <p:sp>
        <p:nvSpPr>
          <p:cNvPr id="34" name="Rezervirano mjesto sadržaja 2">
            <a:extLst>
              <a:ext uri="{FF2B5EF4-FFF2-40B4-BE49-F238E27FC236}">
                <a16:creationId xmlns:a16="http://schemas.microsoft.com/office/drawing/2014/main" id="{2BD24F6C-7FD9-4BF8-A65F-4BCA0DA4524A}"/>
              </a:ext>
            </a:extLst>
          </p:cNvPr>
          <p:cNvSpPr txBox="1">
            <a:spLocks/>
          </p:cNvSpPr>
          <p:nvPr/>
        </p:nvSpPr>
        <p:spPr>
          <a:xfrm>
            <a:off x="2374277" y="3972828"/>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days</a:t>
            </a:r>
            <a:endParaRPr lang="hr-HR" sz="2000" i="1" dirty="0">
              <a:solidFill>
                <a:srgbClr val="0070C0"/>
              </a:solidFill>
            </a:endParaRPr>
          </a:p>
        </p:txBody>
      </p:sp>
      <p:pic>
        <p:nvPicPr>
          <p:cNvPr id="36" name="Picture 2" descr="Vidi izvornu sliku">
            <a:extLst>
              <a:ext uri="{FF2B5EF4-FFF2-40B4-BE49-F238E27FC236}">
                <a16:creationId xmlns:a16="http://schemas.microsoft.com/office/drawing/2014/main" id="{707EAA69-DAE5-46CE-970B-EF8A5C21A23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62176" y="5315041"/>
            <a:ext cx="379662" cy="45720"/>
          </a:xfrm>
          <a:prstGeom prst="rect">
            <a:avLst/>
          </a:prstGeom>
          <a:noFill/>
          <a:extLst>
            <a:ext uri="{909E8E84-426E-40DD-AFC4-6F175D3DCCD1}">
              <a14:hiddenFill xmlns:a14="http://schemas.microsoft.com/office/drawing/2010/main">
                <a:solidFill>
                  <a:srgbClr val="FFFFFF"/>
                </a:solidFill>
              </a14:hiddenFill>
            </a:ext>
          </a:extLst>
        </p:spPr>
      </p:pic>
      <p:sp>
        <p:nvSpPr>
          <p:cNvPr id="37" name="Rezervirano mjesto sadržaja 2">
            <a:extLst>
              <a:ext uri="{FF2B5EF4-FFF2-40B4-BE49-F238E27FC236}">
                <a16:creationId xmlns:a16="http://schemas.microsoft.com/office/drawing/2014/main" id="{DCDAC993-02EC-4E90-A4F6-2F0C862347B8}"/>
              </a:ext>
            </a:extLst>
          </p:cNvPr>
          <p:cNvSpPr txBox="1">
            <a:spLocks/>
          </p:cNvSpPr>
          <p:nvPr/>
        </p:nvSpPr>
        <p:spPr>
          <a:xfrm>
            <a:off x="1931594" y="4901827"/>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a:solidFill>
                  <a:srgbClr val="FF0000"/>
                </a:solidFill>
              </a:rPr>
              <a:t>1</a:t>
            </a:r>
            <a:endParaRPr lang="hr-HR" sz="2000" i="1" dirty="0">
              <a:solidFill>
                <a:srgbClr val="0070C0"/>
              </a:solidFill>
            </a:endParaRPr>
          </a:p>
        </p:txBody>
      </p:sp>
      <p:pic>
        <p:nvPicPr>
          <p:cNvPr id="38" name="Picture 2" descr="Vidi izvornu sliku">
            <a:extLst>
              <a:ext uri="{FF2B5EF4-FFF2-40B4-BE49-F238E27FC236}">
                <a16:creationId xmlns:a16="http://schemas.microsoft.com/office/drawing/2014/main" id="{29BD3A90-3BD4-42FD-BF35-171A96A6C53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6705" y="5919400"/>
            <a:ext cx="605587" cy="61767"/>
          </a:xfrm>
          <a:prstGeom prst="rect">
            <a:avLst/>
          </a:prstGeom>
          <a:noFill/>
          <a:extLst>
            <a:ext uri="{909E8E84-426E-40DD-AFC4-6F175D3DCCD1}">
              <a14:hiddenFill xmlns:a14="http://schemas.microsoft.com/office/drawing/2010/main">
                <a:solidFill>
                  <a:srgbClr val="FFFFFF"/>
                </a:solidFill>
              </a14:hiddenFill>
            </a:ext>
          </a:extLst>
        </p:spPr>
      </p:pic>
      <p:sp>
        <p:nvSpPr>
          <p:cNvPr id="39" name="Rezervirano mjesto sadržaja 2">
            <a:extLst>
              <a:ext uri="{FF2B5EF4-FFF2-40B4-BE49-F238E27FC236}">
                <a16:creationId xmlns:a16="http://schemas.microsoft.com/office/drawing/2014/main" id="{8B2A69EB-3AD9-40C7-B9EC-F95E54D3EDF6}"/>
              </a:ext>
            </a:extLst>
          </p:cNvPr>
          <p:cNvSpPr txBox="1">
            <a:spLocks/>
          </p:cNvSpPr>
          <p:nvPr/>
        </p:nvSpPr>
        <p:spPr>
          <a:xfrm>
            <a:off x="4223907" y="5634131"/>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train</a:t>
            </a:r>
            <a:endParaRPr lang="hr-HR" sz="2000" i="1" dirty="0">
              <a:solidFill>
                <a:srgbClr val="0070C0"/>
              </a:solidFill>
            </a:endParaRPr>
          </a:p>
        </p:txBody>
      </p:sp>
      <p:pic>
        <p:nvPicPr>
          <p:cNvPr id="40" name="Picture 2" descr="Vidi izvornu sliku">
            <a:extLst>
              <a:ext uri="{FF2B5EF4-FFF2-40B4-BE49-F238E27FC236}">
                <a16:creationId xmlns:a16="http://schemas.microsoft.com/office/drawing/2014/main" id="{8CD6FA3D-36F5-4A8F-AB8A-163423CDD33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835" y="6230959"/>
            <a:ext cx="605587" cy="61767"/>
          </a:xfrm>
          <a:prstGeom prst="rect">
            <a:avLst/>
          </a:prstGeom>
          <a:noFill/>
          <a:extLst>
            <a:ext uri="{909E8E84-426E-40DD-AFC4-6F175D3DCCD1}">
              <a14:hiddenFill xmlns:a14="http://schemas.microsoft.com/office/drawing/2010/main">
                <a:solidFill>
                  <a:srgbClr val="FFFFFF"/>
                </a:solidFill>
              </a14:hiddenFill>
            </a:ext>
          </a:extLst>
        </p:spPr>
      </p:pic>
      <p:sp>
        <p:nvSpPr>
          <p:cNvPr id="41" name="Rezervirano mjesto sadržaja 2">
            <a:extLst>
              <a:ext uri="{FF2B5EF4-FFF2-40B4-BE49-F238E27FC236}">
                <a16:creationId xmlns:a16="http://schemas.microsoft.com/office/drawing/2014/main" id="{B1B3CD1D-4ED4-4FF6-90A3-3095AC49C9B6}"/>
              </a:ext>
            </a:extLst>
          </p:cNvPr>
          <p:cNvSpPr txBox="1">
            <a:spLocks/>
          </p:cNvSpPr>
          <p:nvPr/>
        </p:nvSpPr>
        <p:spPr>
          <a:xfrm>
            <a:off x="142707" y="5793452"/>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Pets</a:t>
            </a:r>
            <a:endParaRPr lang="hr-HR" sz="2000" i="1" dirty="0">
              <a:solidFill>
                <a:srgbClr val="0070C0"/>
              </a:solidFill>
            </a:endParaRPr>
          </a:p>
        </p:txBody>
      </p:sp>
      <p:pic>
        <p:nvPicPr>
          <p:cNvPr id="42" name="Picture 2" descr="Vidi izvornu sliku">
            <a:extLst>
              <a:ext uri="{FF2B5EF4-FFF2-40B4-BE49-F238E27FC236}">
                <a16:creationId xmlns:a16="http://schemas.microsoft.com/office/drawing/2014/main" id="{E48D32D0-5AEE-47D6-9C97-817FBBE7CB4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4946" y="6529000"/>
            <a:ext cx="605587" cy="61767"/>
          </a:xfrm>
          <a:prstGeom prst="rect">
            <a:avLst/>
          </a:prstGeom>
          <a:noFill/>
          <a:extLst>
            <a:ext uri="{909E8E84-426E-40DD-AFC4-6F175D3DCCD1}">
              <a14:hiddenFill xmlns:a14="http://schemas.microsoft.com/office/drawing/2010/main">
                <a:solidFill>
                  <a:srgbClr val="FFFFFF"/>
                </a:solidFill>
              </a14:hiddenFill>
            </a:ext>
          </a:extLst>
        </p:spPr>
      </p:pic>
      <p:sp>
        <p:nvSpPr>
          <p:cNvPr id="43" name="Rezervirano mjesto sadržaja 2">
            <a:extLst>
              <a:ext uri="{FF2B5EF4-FFF2-40B4-BE49-F238E27FC236}">
                <a16:creationId xmlns:a16="http://schemas.microsoft.com/office/drawing/2014/main" id="{E339D166-8A1E-4F55-AE39-779EFAD4E7DB}"/>
              </a:ext>
            </a:extLst>
          </p:cNvPr>
          <p:cNvSpPr txBox="1">
            <a:spLocks/>
          </p:cNvSpPr>
          <p:nvPr/>
        </p:nvSpPr>
        <p:spPr>
          <a:xfrm>
            <a:off x="2649875" y="6243723"/>
            <a:ext cx="1404309" cy="5906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hr-HR" sz="2000" i="1" dirty="0" err="1">
                <a:solidFill>
                  <a:srgbClr val="FF0000"/>
                </a:solidFill>
              </a:rPr>
              <a:t>souvenir</a:t>
            </a:r>
            <a:endParaRPr lang="hr-HR" sz="2000" i="1" dirty="0">
              <a:solidFill>
                <a:srgbClr val="0070C0"/>
              </a:solidFill>
            </a:endParaRPr>
          </a:p>
        </p:txBody>
      </p:sp>
    </p:spTree>
    <p:extLst>
      <p:ext uri="{BB962C8B-B14F-4D97-AF65-F5344CB8AC3E}">
        <p14:creationId xmlns:p14="http://schemas.microsoft.com/office/powerpoint/2010/main" val="96130964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Effect transition="in" filter="wipe(left)">
                                      <p:cBhvr>
                                        <p:cTn id="36" dur="500"/>
                                        <p:tgtEl>
                                          <p:spTgt spid="1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wipe(left)">
                                      <p:cBhvr>
                                        <p:cTn id="46" dur="500"/>
                                        <p:tgtEl>
                                          <p:spTgt spid="14">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6">
                                            <p:txEl>
                                              <p:pRg st="0" end="0"/>
                                            </p:txEl>
                                          </p:spTgt>
                                        </p:tgtEl>
                                        <p:attrNameLst>
                                          <p:attrName>style.visibility</p:attrName>
                                        </p:attrNameLst>
                                      </p:cBhvr>
                                      <p:to>
                                        <p:strVal val="visible"/>
                                      </p:to>
                                    </p:set>
                                    <p:animEffect transition="in" filter="wipe(left)">
                                      <p:cBhvr>
                                        <p:cTn id="56" dur="500"/>
                                        <p:tgtEl>
                                          <p:spTgt spid="16">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wipe(left)">
                                      <p:cBhvr>
                                        <p:cTn id="66" dur="500"/>
                                        <p:tgtEl>
                                          <p:spTgt spid="18">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0">
                                            <p:txEl>
                                              <p:pRg st="0" end="0"/>
                                            </p:txEl>
                                          </p:spTgt>
                                        </p:tgtEl>
                                        <p:attrNameLst>
                                          <p:attrName>style.visibility</p:attrName>
                                        </p:attrNameLst>
                                      </p:cBhvr>
                                      <p:to>
                                        <p:strVal val="visible"/>
                                      </p:to>
                                    </p:set>
                                    <p:animEffect transition="in" filter="wipe(left)">
                                      <p:cBhvr>
                                        <p:cTn id="76" dur="500"/>
                                        <p:tgtEl>
                                          <p:spTgt spid="20">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3">
                                            <p:txEl>
                                              <p:pRg st="0" end="0"/>
                                            </p:txEl>
                                          </p:spTgt>
                                        </p:tgtEl>
                                        <p:attrNameLst>
                                          <p:attrName>style.visibility</p:attrName>
                                        </p:attrNameLst>
                                      </p:cBhvr>
                                      <p:to>
                                        <p:strVal val="visible"/>
                                      </p:to>
                                    </p:set>
                                    <p:animEffect transition="in" filter="wipe(left)">
                                      <p:cBhvr>
                                        <p:cTn id="86" dur="500"/>
                                        <p:tgtEl>
                                          <p:spTgt spid="23">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left)">
                                      <p:cBhvr>
                                        <p:cTn id="91" dur="500"/>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26">
                                            <p:txEl>
                                              <p:pRg st="0" end="0"/>
                                            </p:txEl>
                                          </p:spTgt>
                                        </p:tgtEl>
                                        <p:attrNameLst>
                                          <p:attrName>style.visibility</p:attrName>
                                        </p:attrNameLst>
                                      </p:cBhvr>
                                      <p:to>
                                        <p:strVal val="visible"/>
                                      </p:to>
                                    </p:set>
                                    <p:animEffect transition="in" filter="wipe(left)">
                                      <p:cBhvr>
                                        <p:cTn id="96" dur="500"/>
                                        <p:tgtEl>
                                          <p:spTgt spid="26">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28">
                                            <p:txEl>
                                              <p:pRg st="0" end="0"/>
                                            </p:txEl>
                                          </p:spTgt>
                                        </p:tgtEl>
                                        <p:attrNameLst>
                                          <p:attrName>style.visibility</p:attrName>
                                        </p:attrNameLst>
                                      </p:cBhvr>
                                      <p:to>
                                        <p:strVal val="visible"/>
                                      </p:to>
                                    </p:set>
                                    <p:animEffect transition="in" filter="wipe(left)">
                                      <p:cBhvr>
                                        <p:cTn id="106" dur="500"/>
                                        <p:tgtEl>
                                          <p:spTgt spid="28">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wipe(left)">
                                      <p:cBhvr>
                                        <p:cTn id="111" dur="500"/>
                                        <p:tgtEl>
                                          <p:spTgt spid="29"/>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30">
                                            <p:txEl>
                                              <p:pRg st="0" end="0"/>
                                            </p:txEl>
                                          </p:spTgt>
                                        </p:tgtEl>
                                        <p:attrNameLst>
                                          <p:attrName>style.visibility</p:attrName>
                                        </p:attrNameLst>
                                      </p:cBhvr>
                                      <p:to>
                                        <p:strVal val="visible"/>
                                      </p:to>
                                    </p:set>
                                    <p:animEffect transition="in" filter="wipe(left)">
                                      <p:cBhvr>
                                        <p:cTn id="116" dur="500"/>
                                        <p:tgtEl>
                                          <p:spTgt spid="30">
                                            <p:txEl>
                                              <p:pRg st="0" end="0"/>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31"/>
                                        </p:tgtEl>
                                        <p:attrNameLst>
                                          <p:attrName>style.visibility</p:attrName>
                                        </p:attrNameLst>
                                      </p:cBhvr>
                                      <p:to>
                                        <p:strVal val="visible"/>
                                      </p:to>
                                    </p:set>
                                    <p:animEffect transition="in" filter="wipe(left)">
                                      <p:cBhvr>
                                        <p:cTn id="121" dur="500"/>
                                        <p:tgtEl>
                                          <p:spTgt spid="31"/>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32">
                                            <p:txEl>
                                              <p:pRg st="0" end="0"/>
                                            </p:txEl>
                                          </p:spTgt>
                                        </p:tgtEl>
                                        <p:attrNameLst>
                                          <p:attrName>style.visibility</p:attrName>
                                        </p:attrNameLst>
                                      </p:cBhvr>
                                      <p:to>
                                        <p:strVal val="visible"/>
                                      </p:to>
                                    </p:set>
                                    <p:animEffect transition="in" filter="wipe(left)">
                                      <p:cBhvr>
                                        <p:cTn id="126" dur="500"/>
                                        <p:tgtEl>
                                          <p:spTgt spid="32">
                                            <p:txEl>
                                              <p:pRg st="0" end="0"/>
                                            </p:txEl>
                                          </p:spTgt>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wipe(left)">
                                      <p:cBhvr>
                                        <p:cTn id="131" dur="500"/>
                                        <p:tgtEl>
                                          <p:spTgt spid="33"/>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34">
                                            <p:txEl>
                                              <p:pRg st="0" end="0"/>
                                            </p:txEl>
                                          </p:spTgt>
                                        </p:tgtEl>
                                        <p:attrNameLst>
                                          <p:attrName>style.visibility</p:attrName>
                                        </p:attrNameLst>
                                      </p:cBhvr>
                                      <p:to>
                                        <p:strVal val="visible"/>
                                      </p:to>
                                    </p:set>
                                    <p:animEffect transition="in" filter="wipe(left)">
                                      <p:cBhvr>
                                        <p:cTn id="136" dur="500"/>
                                        <p:tgtEl>
                                          <p:spTgt spid="34">
                                            <p:txEl>
                                              <p:pRg st="0" end="0"/>
                                            </p:txEl>
                                          </p:spTgt>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nodeType="click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wipe(left)">
                                      <p:cBhvr>
                                        <p:cTn id="141" dur="500"/>
                                        <p:tgtEl>
                                          <p:spTgt spid="36"/>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37">
                                            <p:txEl>
                                              <p:pRg st="0" end="0"/>
                                            </p:txEl>
                                          </p:spTgt>
                                        </p:tgtEl>
                                        <p:attrNameLst>
                                          <p:attrName>style.visibility</p:attrName>
                                        </p:attrNameLst>
                                      </p:cBhvr>
                                      <p:to>
                                        <p:strVal val="visible"/>
                                      </p:to>
                                    </p:set>
                                    <p:animEffect transition="in" filter="wipe(left)">
                                      <p:cBhvr>
                                        <p:cTn id="146" dur="500"/>
                                        <p:tgtEl>
                                          <p:spTgt spid="37">
                                            <p:txEl>
                                              <p:pRg st="0" end="0"/>
                                            </p:txEl>
                                          </p:spTgt>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nodeType="clickEffect">
                                  <p:stCondLst>
                                    <p:cond delay="0"/>
                                  </p:stCondLst>
                                  <p:childTnLst>
                                    <p:set>
                                      <p:cBhvr>
                                        <p:cTn id="150" dur="1" fill="hold">
                                          <p:stCondLst>
                                            <p:cond delay="0"/>
                                          </p:stCondLst>
                                        </p:cTn>
                                        <p:tgtEl>
                                          <p:spTgt spid="38"/>
                                        </p:tgtEl>
                                        <p:attrNameLst>
                                          <p:attrName>style.visibility</p:attrName>
                                        </p:attrNameLst>
                                      </p:cBhvr>
                                      <p:to>
                                        <p:strVal val="visible"/>
                                      </p:to>
                                    </p:set>
                                    <p:animEffect transition="in" filter="wipe(left)">
                                      <p:cBhvr>
                                        <p:cTn id="151" dur="500"/>
                                        <p:tgtEl>
                                          <p:spTgt spid="38"/>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39">
                                            <p:txEl>
                                              <p:pRg st="0" end="0"/>
                                            </p:txEl>
                                          </p:spTgt>
                                        </p:tgtEl>
                                        <p:attrNameLst>
                                          <p:attrName>style.visibility</p:attrName>
                                        </p:attrNameLst>
                                      </p:cBhvr>
                                      <p:to>
                                        <p:strVal val="visible"/>
                                      </p:to>
                                    </p:set>
                                    <p:animEffect transition="in" filter="wipe(left)">
                                      <p:cBhvr>
                                        <p:cTn id="156" dur="500"/>
                                        <p:tgtEl>
                                          <p:spTgt spid="39">
                                            <p:txEl>
                                              <p:pRg st="0" end="0"/>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40"/>
                                        </p:tgtEl>
                                        <p:attrNameLst>
                                          <p:attrName>style.visibility</p:attrName>
                                        </p:attrNameLst>
                                      </p:cBhvr>
                                      <p:to>
                                        <p:strVal val="visible"/>
                                      </p:to>
                                    </p:set>
                                    <p:animEffect transition="in" filter="wipe(left)">
                                      <p:cBhvr>
                                        <p:cTn id="161" dur="500"/>
                                        <p:tgtEl>
                                          <p:spTgt spid="40"/>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grpId="0" nodeType="clickEffect">
                                  <p:stCondLst>
                                    <p:cond delay="0"/>
                                  </p:stCondLst>
                                  <p:childTnLst>
                                    <p:set>
                                      <p:cBhvr>
                                        <p:cTn id="165" dur="1" fill="hold">
                                          <p:stCondLst>
                                            <p:cond delay="0"/>
                                          </p:stCondLst>
                                        </p:cTn>
                                        <p:tgtEl>
                                          <p:spTgt spid="41">
                                            <p:txEl>
                                              <p:pRg st="0" end="0"/>
                                            </p:txEl>
                                          </p:spTgt>
                                        </p:tgtEl>
                                        <p:attrNameLst>
                                          <p:attrName>style.visibility</p:attrName>
                                        </p:attrNameLst>
                                      </p:cBhvr>
                                      <p:to>
                                        <p:strVal val="visible"/>
                                      </p:to>
                                    </p:set>
                                    <p:animEffect transition="in" filter="wipe(left)">
                                      <p:cBhvr>
                                        <p:cTn id="166" dur="500"/>
                                        <p:tgtEl>
                                          <p:spTgt spid="41">
                                            <p:txEl>
                                              <p:pRg st="0" end="0"/>
                                            </p:txEl>
                                          </p:spTgt>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nodeType="clickEffect">
                                  <p:stCondLst>
                                    <p:cond delay="0"/>
                                  </p:stCondLst>
                                  <p:childTnLst>
                                    <p:set>
                                      <p:cBhvr>
                                        <p:cTn id="170" dur="1" fill="hold">
                                          <p:stCondLst>
                                            <p:cond delay="0"/>
                                          </p:stCondLst>
                                        </p:cTn>
                                        <p:tgtEl>
                                          <p:spTgt spid="42"/>
                                        </p:tgtEl>
                                        <p:attrNameLst>
                                          <p:attrName>style.visibility</p:attrName>
                                        </p:attrNameLst>
                                      </p:cBhvr>
                                      <p:to>
                                        <p:strVal val="visible"/>
                                      </p:to>
                                    </p:set>
                                    <p:animEffect transition="in" filter="wipe(left)">
                                      <p:cBhvr>
                                        <p:cTn id="171" dur="500"/>
                                        <p:tgtEl>
                                          <p:spTgt spid="42"/>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grpId="0" nodeType="clickEffect">
                                  <p:stCondLst>
                                    <p:cond delay="0"/>
                                  </p:stCondLst>
                                  <p:childTnLst>
                                    <p:set>
                                      <p:cBhvr>
                                        <p:cTn id="175" dur="1" fill="hold">
                                          <p:stCondLst>
                                            <p:cond delay="0"/>
                                          </p:stCondLst>
                                        </p:cTn>
                                        <p:tgtEl>
                                          <p:spTgt spid="43">
                                            <p:txEl>
                                              <p:pRg st="0" end="0"/>
                                            </p:txEl>
                                          </p:spTgt>
                                        </p:tgtEl>
                                        <p:attrNameLst>
                                          <p:attrName>style.visibility</p:attrName>
                                        </p:attrNameLst>
                                      </p:cBhvr>
                                      <p:to>
                                        <p:strVal val="visible"/>
                                      </p:to>
                                    </p:set>
                                    <p:animEffect transition="in" filter="wipe(left)">
                                      <p:cBhvr>
                                        <p:cTn id="176"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12" grpId="0" build="p"/>
      <p:bldP spid="14" grpId="0" build="p"/>
      <p:bldP spid="16" grpId="0" build="p"/>
      <p:bldP spid="18" grpId="0" build="p"/>
      <p:bldP spid="20" grpId="0" build="p"/>
      <p:bldP spid="23" grpId="0" build="p"/>
      <p:bldP spid="26" grpId="0" build="p"/>
      <p:bldP spid="28" grpId="0" build="p"/>
      <p:bldP spid="30" grpId="0" build="p"/>
      <p:bldP spid="32" grpId="0" build="p"/>
      <p:bldP spid="34" grpId="0" build="p"/>
      <p:bldP spid="37" grpId="0" build="p"/>
      <p:bldP spid="39" grpId="0" build="p"/>
      <p:bldP spid="41" grpId="0" build="p"/>
      <p:bldP spid="43" grpId="0" build="p"/>
    </p:bld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TotalTime>
  <Words>941</Words>
  <Application>Microsoft Office PowerPoint</Application>
  <PresentationFormat>Široki zaslon</PresentationFormat>
  <Paragraphs>164</Paragraphs>
  <Slides>22</Slides>
  <Notes>0</Notes>
  <HiddenSlides>0</HiddenSlides>
  <MMClips>2</MMClips>
  <ScaleCrop>false</ScaleCrop>
  <HeadingPairs>
    <vt:vector size="6" baseType="variant">
      <vt:variant>
        <vt:lpstr>Korišteni fontovi</vt:lpstr>
      </vt:variant>
      <vt:variant>
        <vt:i4>3</vt:i4>
      </vt:variant>
      <vt:variant>
        <vt:lpstr>Tema</vt:lpstr>
      </vt:variant>
      <vt:variant>
        <vt:i4>1</vt:i4>
      </vt:variant>
      <vt:variant>
        <vt:lpstr>Naslovi slajdova</vt:lpstr>
      </vt:variant>
      <vt:variant>
        <vt:i4>22</vt:i4>
      </vt:variant>
    </vt:vector>
  </HeadingPairs>
  <TitlesOfParts>
    <vt:vector size="26" baseType="lpstr">
      <vt:lpstr>Arial</vt:lpstr>
      <vt:lpstr>Calibri</vt:lpstr>
      <vt:lpstr>Calibri Light</vt:lpstr>
      <vt:lpstr>Tema sustava Office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Company>OŠ Slavka Kolara - Kravarsko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Siniša ᵀᴴᴱ ᴼᴿᴵᴳᴵᴻᴬᴸ Wolfenstein</dc:creator>
  <cp:lastModifiedBy>Siniša Vuksan</cp:lastModifiedBy>
  <cp:revision>288</cp:revision>
  <dcterms:created xsi:type="dcterms:W3CDTF">2017-01-15T10:30:28Z</dcterms:created>
  <dcterms:modified xsi:type="dcterms:W3CDTF">2020-10-31T12:13:54Z</dcterms:modified>
</cp:coreProperties>
</file>